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121"/>
  </p:notesMasterIdLst>
  <p:handoutMasterIdLst>
    <p:handoutMasterId r:id="rId122"/>
  </p:handoutMasterIdLst>
  <p:sldIdLst>
    <p:sldId id="256" r:id="rId2"/>
    <p:sldId id="415" r:id="rId3"/>
    <p:sldId id="341" r:id="rId4"/>
    <p:sldId id="258" r:id="rId5"/>
    <p:sldId id="268" r:id="rId6"/>
    <p:sldId id="267" r:id="rId7"/>
    <p:sldId id="269" r:id="rId8"/>
    <p:sldId id="266" r:id="rId9"/>
    <p:sldId id="271" r:id="rId10"/>
    <p:sldId id="270" r:id="rId11"/>
    <p:sldId id="275" r:id="rId12"/>
    <p:sldId id="276" r:id="rId13"/>
    <p:sldId id="278" r:id="rId14"/>
    <p:sldId id="260" r:id="rId15"/>
    <p:sldId id="281" r:id="rId16"/>
    <p:sldId id="285" r:id="rId17"/>
    <p:sldId id="261" r:id="rId18"/>
    <p:sldId id="414" r:id="rId19"/>
    <p:sldId id="262" r:id="rId20"/>
    <p:sldId id="282" r:id="rId21"/>
    <p:sldId id="284" r:id="rId22"/>
    <p:sldId id="459" r:id="rId23"/>
    <p:sldId id="287" r:id="rId24"/>
    <p:sldId id="288" r:id="rId25"/>
    <p:sldId id="297" r:id="rId26"/>
    <p:sldId id="420" r:id="rId27"/>
    <p:sldId id="296" r:id="rId28"/>
    <p:sldId id="291" r:id="rId29"/>
    <p:sldId id="294" r:id="rId30"/>
    <p:sldId id="293" r:id="rId31"/>
    <p:sldId id="422" r:id="rId32"/>
    <p:sldId id="298" r:id="rId33"/>
    <p:sldId id="295" r:id="rId34"/>
    <p:sldId id="428" r:id="rId35"/>
    <p:sldId id="300" r:id="rId36"/>
    <p:sldId id="301" r:id="rId37"/>
    <p:sldId id="302" r:id="rId38"/>
    <p:sldId id="305" r:id="rId39"/>
    <p:sldId id="306" r:id="rId40"/>
    <p:sldId id="424" r:id="rId41"/>
    <p:sldId id="307" r:id="rId42"/>
    <p:sldId id="425" r:id="rId43"/>
    <p:sldId id="313" r:id="rId44"/>
    <p:sldId id="310" r:id="rId45"/>
    <p:sldId id="426" r:id="rId46"/>
    <p:sldId id="416" r:id="rId47"/>
    <p:sldId id="427" r:id="rId48"/>
    <p:sldId id="417" r:id="rId49"/>
    <p:sldId id="323" r:id="rId50"/>
    <p:sldId id="328" r:id="rId51"/>
    <p:sldId id="430" r:id="rId52"/>
    <p:sldId id="325" r:id="rId53"/>
    <p:sldId id="431" r:id="rId54"/>
    <p:sldId id="418" r:id="rId55"/>
    <p:sldId id="318" r:id="rId56"/>
    <p:sldId id="330" r:id="rId57"/>
    <p:sldId id="331" r:id="rId58"/>
    <p:sldId id="432" r:id="rId59"/>
    <p:sldId id="360" r:id="rId60"/>
    <p:sldId id="336" r:id="rId61"/>
    <p:sldId id="263" r:id="rId62"/>
    <p:sldId id="460" r:id="rId63"/>
    <p:sldId id="343" r:id="rId64"/>
    <p:sldId id="344" r:id="rId65"/>
    <p:sldId id="348" r:id="rId66"/>
    <p:sldId id="359" r:id="rId67"/>
    <p:sldId id="349" r:id="rId68"/>
    <p:sldId id="358" r:id="rId69"/>
    <p:sldId id="350" r:id="rId70"/>
    <p:sldId id="357" r:id="rId71"/>
    <p:sldId id="361" r:id="rId72"/>
    <p:sldId id="365" r:id="rId73"/>
    <p:sldId id="364" r:id="rId74"/>
    <p:sldId id="367" r:id="rId75"/>
    <p:sldId id="435" r:id="rId76"/>
    <p:sldId id="352" r:id="rId77"/>
    <p:sldId id="351" r:id="rId78"/>
    <p:sldId id="369" r:id="rId79"/>
    <p:sldId id="371" r:id="rId80"/>
    <p:sldId id="372" r:id="rId81"/>
    <p:sldId id="404" r:id="rId82"/>
    <p:sldId id="407" r:id="rId83"/>
    <p:sldId id="409" r:id="rId84"/>
    <p:sldId id="413" r:id="rId85"/>
    <p:sldId id="382" r:id="rId86"/>
    <p:sldId id="386" r:id="rId87"/>
    <p:sldId id="395" r:id="rId88"/>
    <p:sldId id="384" r:id="rId89"/>
    <p:sldId id="385" r:id="rId90"/>
    <p:sldId id="461" r:id="rId91"/>
    <p:sldId id="397" r:id="rId92"/>
    <p:sldId id="419" r:id="rId93"/>
    <p:sldId id="400" r:id="rId94"/>
    <p:sldId id="437" r:id="rId95"/>
    <p:sldId id="438" r:id="rId96"/>
    <p:sldId id="439" r:id="rId97"/>
    <p:sldId id="440" r:id="rId98"/>
    <p:sldId id="441" r:id="rId99"/>
    <p:sldId id="442" r:id="rId100"/>
    <p:sldId id="443" r:id="rId101"/>
    <p:sldId id="444" r:id="rId102"/>
    <p:sldId id="445" r:id="rId103"/>
    <p:sldId id="446" r:id="rId104"/>
    <p:sldId id="447" r:id="rId105"/>
    <p:sldId id="448" r:id="rId106"/>
    <p:sldId id="449" r:id="rId107"/>
    <p:sldId id="450" r:id="rId108"/>
    <p:sldId id="452" r:id="rId109"/>
    <p:sldId id="453" r:id="rId110"/>
    <p:sldId id="464" r:id="rId111"/>
    <p:sldId id="465" r:id="rId112"/>
    <p:sldId id="451" r:id="rId113"/>
    <p:sldId id="455" r:id="rId114"/>
    <p:sldId id="454" r:id="rId115"/>
    <p:sldId id="456" r:id="rId116"/>
    <p:sldId id="457" r:id="rId117"/>
    <p:sldId id="265" r:id="rId118"/>
    <p:sldId id="462" r:id="rId119"/>
    <p:sldId id="463" r:id="rId120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ção Padrão" id="{27BB7B14-14B8-45C0-B078-059BB14DDB38}">
          <p14:sldIdLst>
            <p14:sldId id="256"/>
            <p14:sldId id="415"/>
            <p14:sldId id="341"/>
            <p14:sldId id="258"/>
            <p14:sldId id="268"/>
            <p14:sldId id="267"/>
            <p14:sldId id="269"/>
            <p14:sldId id="266"/>
            <p14:sldId id="271"/>
            <p14:sldId id="270"/>
            <p14:sldId id="275"/>
            <p14:sldId id="276"/>
            <p14:sldId id="278"/>
            <p14:sldId id="260"/>
            <p14:sldId id="281"/>
            <p14:sldId id="285"/>
            <p14:sldId id="261"/>
            <p14:sldId id="414"/>
            <p14:sldId id="262"/>
            <p14:sldId id="282"/>
            <p14:sldId id="284"/>
            <p14:sldId id="459"/>
            <p14:sldId id="287"/>
            <p14:sldId id="288"/>
            <p14:sldId id="297"/>
            <p14:sldId id="420"/>
            <p14:sldId id="296"/>
            <p14:sldId id="291"/>
            <p14:sldId id="294"/>
            <p14:sldId id="293"/>
            <p14:sldId id="422"/>
            <p14:sldId id="298"/>
            <p14:sldId id="295"/>
            <p14:sldId id="428"/>
            <p14:sldId id="300"/>
            <p14:sldId id="301"/>
            <p14:sldId id="302"/>
            <p14:sldId id="305"/>
            <p14:sldId id="306"/>
            <p14:sldId id="424"/>
            <p14:sldId id="307"/>
            <p14:sldId id="425"/>
            <p14:sldId id="313"/>
            <p14:sldId id="310"/>
            <p14:sldId id="426"/>
            <p14:sldId id="416"/>
            <p14:sldId id="427"/>
            <p14:sldId id="417"/>
            <p14:sldId id="323"/>
            <p14:sldId id="328"/>
            <p14:sldId id="430"/>
            <p14:sldId id="325"/>
            <p14:sldId id="431"/>
          </p14:sldIdLst>
        </p14:section>
        <p14:section name="Seção sem Título" id="{6E290CF0-492A-4687-BF85-3074884B32FD}">
          <p14:sldIdLst>
            <p14:sldId id="418"/>
            <p14:sldId id="318"/>
            <p14:sldId id="330"/>
            <p14:sldId id="331"/>
            <p14:sldId id="432"/>
            <p14:sldId id="360"/>
            <p14:sldId id="336"/>
            <p14:sldId id="263"/>
            <p14:sldId id="460"/>
            <p14:sldId id="343"/>
            <p14:sldId id="344"/>
            <p14:sldId id="348"/>
            <p14:sldId id="359"/>
            <p14:sldId id="349"/>
            <p14:sldId id="358"/>
            <p14:sldId id="350"/>
            <p14:sldId id="357"/>
            <p14:sldId id="361"/>
            <p14:sldId id="365"/>
            <p14:sldId id="364"/>
            <p14:sldId id="367"/>
            <p14:sldId id="435"/>
            <p14:sldId id="352"/>
            <p14:sldId id="351"/>
            <p14:sldId id="369"/>
            <p14:sldId id="371"/>
            <p14:sldId id="372"/>
            <p14:sldId id="404"/>
            <p14:sldId id="407"/>
            <p14:sldId id="409"/>
            <p14:sldId id="413"/>
            <p14:sldId id="382"/>
            <p14:sldId id="386"/>
            <p14:sldId id="395"/>
            <p14:sldId id="384"/>
            <p14:sldId id="385"/>
            <p14:sldId id="461"/>
            <p14:sldId id="397"/>
            <p14:sldId id="419"/>
            <p14:sldId id="400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2"/>
            <p14:sldId id="453"/>
            <p14:sldId id="464"/>
            <p14:sldId id="465"/>
            <p14:sldId id="451"/>
            <p14:sldId id="455"/>
            <p14:sldId id="454"/>
            <p14:sldId id="456"/>
            <p14:sldId id="457"/>
            <p14:sldId id="265"/>
            <p14:sldId id="462"/>
            <p14:sldId id="4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017"/>
    <a:srgbClr val="FFF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43" autoAdjust="0"/>
    <p:restoredTop sz="93562" autoAdjust="0"/>
  </p:normalViewPr>
  <p:slideViewPr>
    <p:cSldViewPr>
      <p:cViewPr varScale="1">
        <p:scale>
          <a:sx n="111" d="100"/>
          <a:sy n="111" d="100"/>
        </p:scale>
        <p:origin x="660" y="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4B03C-5A17-4F05-BD50-3A9E7A151E89}" type="datetimeFigureOut">
              <a:rPr lang="en-US" smtClean="0"/>
              <a:t>07-May-15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83140-510E-4CAB-85EB-C707124A8F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44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675715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645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313748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51810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7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94694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25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31315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03714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88836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76923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76040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417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24167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09769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60109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93626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19485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34688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656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95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149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958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543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621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27389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1095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8387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265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269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028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/>
                </a:solidFill>
              </a:rPr>
              <a:t>It shows the </a:t>
            </a: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manual.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03313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/>
                </a:solidFill>
              </a:rPr>
              <a:t>check and edit the settings of a specific project.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/>
                </a:solidFill>
              </a:rPr>
              <a:t>User.name</a:t>
            </a:r>
          </a:p>
          <a:p>
            <a:pPr>
              <a:spcBef>
                <a:spcPts val="0"/>
              </a:spcBef>
              <a:buNone/>
            </a:pPr>
            <a:r>
              <a:rPr lang="en-US" dirty="0" err="1" smtClean="0">
                <a:solidFill>
                  <a:schemeClr val="tx1"/>
                </a:solidFill>
              </a:rPr>
              <a:t>User.email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53159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/>
                </a:solidFill>
              </a:rPr>
              <a:t>setup a </a:t>
            </a: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repository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/>
                </a:solidFill>
              </a:rPr>
              <a:t>.</a:t>
            </a:r>
            <a:r>
              <a:rPr lang="en-US" dirty="0" err="1" smtClean="0">
                <a:solidFill>
                  <a:schemeClr val="tx1"/>
                </a:solidFill>
              </a:rPr>
              <a:t>git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3267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/>
                </a:solidFill>
              </a:rPr>
              <a:t>shows differences between </a:t>
            </a:r>
            <a:r>
              <a:rPr lang="en-US" i="1" dirty="0" smtClean="0">
                <a:solidFill>
                  <a:schemeClr val="tx1"/>
                </a:solidFill>
              </a:rPr>
              <a:t>working directory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i="1" dirty="0" smtClean="0">
                <a:solidFill>
                  <a:schemeClr val="tx1"/>
                </a:solidFill>
              </a:rPr>
              <a:t>staging area </a:t>
            </a:r>
            <a:r>
              <a:rPr lang="en-US" dirty="0" smtClean="0">
                <a:solidFill>
                  <a:schemeClr val="tx1"/>
                </a:solidFill>
              </a:rPr>
              <a:t>and </a:t>
            </a:r>
            <a:r>
              <a:rPr lang="en-US" i="1" dirty="0" smtClean="0">
                <a:solidFill>
                  <a:schemeClr val="tx1"/>
                </a:solidFill>
              </a:rPr>
              <a:t>last commit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73573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working directory: where your files are located.</a:t>
            </a:r>
            <a:r>
              <a:rPr lang="en-US" i="1" baseline="0" dirty="0" smtClean="0">
                <a:solidFill>
                  <a:schemeClr val="tx1"/>
                </a:solidFill>
              </a:rPr>
              <a:t> You edit here</a:t>
            </a:r>
            <a:endParaRPr lang="en-US" i="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staging area: you keep/organize</a:t>
            </a:r>
            <a:r>
              <a:rPr lang="en-US" i="1" baseline="0" dirty="0" smtClean="0">
                <a:solidFill>
                  <a:schemeClr val="tx1"/>
                </a:solidFill>
              </a:rPr>
              <a:t> files before commit</a:t>
            </a:r>
            <a:endParaRPr lang="en-US" i="1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-US" i="1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commit </a:t>
            </a:r>
          </a:p>
          <a:p>
            <a:pPr>
              <a:spcBef>
                <a:spcPts val="0"/>
              </a:spcBef>
              <a:buNone/>
            </a:pPr>
            <a:endParaRPr lang="en-US" i="1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.</a:t>
            </a:r>
            <a:r>
              <a:rPr lang="en-US" i="1" dirty="0" err="1" smtClean="0">
                <a:solidFill>
                  <a:schemeClr val="tx1"/>
                </a:solidFill>
              </a:rPr>
              <a:t>git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dir</a:t>
            </a:r>
            <a:r>
              <a:rPr lang="en-US" i="1" dirty="0" smtClean="0">
                <a:solidFill>
                  <a:schemeClr val="tx1"/>
                </a:solidFill>
              </a:rPr>
              <a:t>: files are versioned</a:t>
            </a:r>
          </a:p>
          <a:p>
            <a:pPr>
              <a:spcBef>
                <a:spcPts val="0"/>
              </a:spcBef>
              <a:buNone/>
            </a:pPr>
            <a:endParaRPr lang="en-US" i="1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Checkout: grab files from</a:t>
            </a:r>
            <a:r>
              <a:rPr lang="en-US" i="1" baseline="0" dirty="0" smtClean="0">
                <a:solidFill>
                  <a:schemeClr val="tx1"/>
                </a:solidFill>
              </a:rPr>
              <a:t> rep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942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Add files to the index/staging area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Create a list of friends to a party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83623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02314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Send</a:t>
            </a:r>
            <a:r>
              <a:rPr lang="en-US" baseline="0" dirty="0" smtClean="0"/>
              <a:t> the files to the rep with a log message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1052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3147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0236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2649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7848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80591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2608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1982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4318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9676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1225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270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5232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15026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76024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9622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err="1" smtClean="0"/>
              <a:t>Cria</a:t>
            </a:r>
            <a:r>
              <a:rPr lang="en-US" dirty="0" smtClean="0"/>
              <a:t> um branch (</a:t>
            </a:r>
            <a:r>
              <a:rPr lang="en-US" dirty="0" err="1" smtClean="0"/>
              <a:t>ramo</a:t>
            </a:r>
            <a:r>
              <a:rPr lang="en-US" dirty="0" smtClean="0"/>
              <a:t>) </a:t>
            </a:r>
            <a:r>
              <a:rPr lang="en-US" dirty="0" err="1" smtClean="0"/>
              <a:t>denominado</a:t>
            </a:r>
            <a:r>
              <a:rPr lang="en-US" dirty="0" smtClean="0"/>
              <a:t> com 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passado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parametron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err="1" smtClean="0"/>
              <a:t>Ele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cria</a:t>
            </a: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err="1" smtClean="0"/>
              <a:t>Sem</a:t>
            </a:r>
            <a:r>
              <a:rPr lang="en-US" baseline="0" dirty="0" smtClean="0"/>
              <a:t> parametron </a:t>
            </a:r>
            <a:r>
              <a:rPr lang="en-US" baseline="0" dirty="0" err="1" smtClean="0"/>
              <a:t>lista</a:t>
            </a: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Para </a:t>
            </a:r>
            <a:r>
              <a:rPr lang="en-US" baseline="0" dirty="0" err="1" smtClean="0"/>
              <a:t>mudar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</a:t>
            </a:r>
            <a:r>
              <a:rPr lang="en-US" baseline="0" dirty="0" smtClean="0"/>
              <a:t> checkout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24689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64695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365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35552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6893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503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80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4118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2466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err="1" smtClean="0"/>
              <a:t>Sentido</a:t>
            </a:r>
            <a:r>
              <a:rPr lang="en-US" dirty="0" smtClean="0"/>
              <a:t> </a:t>
            </a:r>
            <a:r>
              <a:rPr lang="en-US" dirty="0" err="1" smtClean="0"/>
              <a:t>lógico</a:t>
            </a:r>
            <a:r>
              <a:rPr lang="en-US" dirty="0" smtClean="0"/>
              <a:t> (tag)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17256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787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5109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8747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5628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78227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0572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36894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248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35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9313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3008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2087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3949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94417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831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38983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4821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9284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160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710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2554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90682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085739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97550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81421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600288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580653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038424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68065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3092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6255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54282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19529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940143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174408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446901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143953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14668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411921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11417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448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79675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03226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00749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09371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46456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76757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81658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64846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23521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76618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573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rot="10800000" flipH="1">
            <a:off x="0" y="3093236"/>
            <a:ext cx="8458200" cy="712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300759"/>
            <a:ext cx="7772400" cy="1684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defRPr sz="4400">
                <a:solidFill>
                  <a:schemeClr val="dk2"/>
                </a:solidFill>
                <a:latin typeface="+mj-lt"/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9pPr>
          </a:lstStyle>
          <a:p>
            <a:r>
              <a:rPr lang="pt-BR" dirty="0" smtClean="0"/>
              <a:t>Clique para editar o estilo do título mestre</a:t>
            </a: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 hasCustomPrompt="1"/>
          </p:nvPr>
        </p:nvSpPr>
        <p:spPr>
          <a:xfrm>
            <a:off x="685800" y="3093359"/>
            <a:ext cx="7772400" cy="7124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2"/>
              </a:buClr>
              <a:buNone/>
              <a:defRPr b="1">
                <a:solidFill>
                  <a:schemeClr val="lt2"/>
                </a:solidFill>
              </a:defRPr>
            </a:lvl1pPr>
            <a:lvl2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2pPr>
            <a:lvl3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3pPr>
            <a:lvl4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4pPr>
            <a:lvl5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5pPr>
            <a:lvl6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6pPr>
            <a:lvl7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7pPr>
            <a:lvl8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8pPr>
            <a:lvl9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9pPr>
          </a:lstStyle>
          <a:p>
            <a:r>
              <a:rPr lang="pt-BR" dirty="0" smtClean="0"/>
              <a:t>Clique para editar o estilo do título mestre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"/>
          <p:cNvSpPr/>
          <p:nvPr userDrawn="1"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28742"/>
            <a:ext cx="8229600" cy="316588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13" name="CaixaDeTexto 12"/>
          <p:cNvSpPr txBox="1"/>
          <p:nvPr userDrawn="1"/>
        </p:nvSpPr>
        <p:spPr>
          <a:xfrm>
            <a:off x="8568952" y="4784253"/>
            <a:ext cx="539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072AB75-4D33-4288-8155-5B515A92A5F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1513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"/>
          <p:cNvSpPr/>
          <p:nvPr userDrawn="1"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428741"/>
            <a:ext cx="4038600" cy="316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428741"/>
            <a:ext cx="4038600" cy="316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1513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10" name="CaixaDeTexto 9"/>
          <p:cNvSpPr txBox="1"/>
          <p:nvPr userDrawn="1"/>
        </p:nvSpPr>
        <p:spPr>
          <a:xfrm>
            <a:off x="8568952" y="4784253"/>
            <a:ext cx="539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072AB75-4D33-4288-8155-5B515A92A5FC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6" r:id="rId2"/>
    <p:sldLayoutId id="2147483658" r:id="rId3"/>
    <p:sldLayoutId id="2147483659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6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ngnu.org/cv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hyperlink" Target="https://subversion.apache.org/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hyperlink" Target="https://training.github.com/" TargetMode="External"/><Relationship Id="rId3" Type="http://schemas.openxmlformats.org/officeDocument/2006/relationships/hyperlink" Target="https://www.youtube.com/watch?v=Y9XZQO1n_7c" TargetMode="External"/><Relationship Id="rId7" Type="http://schemas.openxmlformats.org/officeDocument/2006/relationships/hyperlink" Target="https://sourceforge.net/p/forge/documentation/Git/" TargetMode="Externa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nfluence.atlassian.com/display/BITBUCKET/Bitbucket+101" TargetMode="External"/><Relationship Id="rId5" Type="http://schemas.openxmlformats.org/officeDocument/2006/relationships/hyperlink" Target="https://www.udacity.com/course/how-to-use-git-and-github--ud775" TargetMode="External"/><Relationship Id="rId10" Type="http://schemas.openxmlformats.org/officeDocument/2006/relationships/hyperlink" Target="http://www.vogella.com/tutorials/EclipseGit/article.html" TargetMode="External"/><Relationship Id="rId4" Type="http://schemas.openxmlformats.org/officeDocument/2006/relationships/hyperlink" Target="https://www.youtube.com/watch?v=U8GBXvdmHT4" TargetMode="External"/><Relationship Id="rId9" Type="http://schemas.openxmlformats.org/officeDocument/2006/relationships/hyperlink" Target="https://www.atlassian.com/git/tutorials/" TargetMode="Externa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mercurial.selenic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hyperlink" Target="http://www.nongnu.org/cv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jpeg"/><Relationship Id="rId4" Type="http://schemas.openxmlformats.org/officeDocument/2006/relationships/image" Target="../media/image7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hyperlink" Target="https://github.com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github.com/damascenodiego/myFriendsSample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2.png"/><Relationship Id="rId4" Type="http://schemas.openxmlformats.org/officeDocument/2006/relationships/image" Target="../media/image121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2.png"/><Relationship Id="rId4" Type="http://schemas.openxmlformats.org/officeDocument/2006/relationships/image" Target="../media/image4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7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0.png"/><Relationship Id="rId4" Type="http://schemas.openxmlformats.org/officeDocument/2006/relationships/image" Target="../media/image4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gi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gi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mascenodiego/donationGame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990" y="4105150"/>
            <a:ext cx="1813897" cy="758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8112" y="4105151"/>
            <a:ext cx="1968360" cy="75854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683518" y="1203598"/>
            <a:ext cx="7772400" cy="1684199"/>
          </a:xfrm>
        </p:spPr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pt-BR" dirty="0" smtClean="0"/>
              <a:t>Carlos Diego N Damasceno </a:t>
            </a:r>
            <a:r>
              <a:rPr lang="pt-BR" dirty="0"/>
              <a:t>- https://github.com/damascenodiego</a:t>
            </a:r>
            <a:r>
              <a:rPr lang="pt-BR" dirty="0" smtClean="0"/>
              <a:t>/</a:t>
            </a:r>
            <a:endParaRPr lang="pt-BR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Three basic goals of a Version Control System (VCS)</a:t>
            </a:r>
            <a:r>
              <a:rPr lang="en-US" sz="1100" dirty="0" smtClean="0"/>
              <a:t> [Sink, 2011]</a:t>
            </a:r>
            <a:r>
              <a:rPr lang="en-US" sz="2000" dirty="0" smtClean="0"/>
              <a:t> 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People must be able to </a:t>
            </a:r>
            <a:r>
              <a:rPr lang="en-US" sz="2000" b="1" dirty="0" smtClean="0"/>
              <a:t>work simultaneously</a:t>
            </a:r>
            <a:r>
              <a:rPr lang="en-US" sz="2000" dirty="0" smtClean="0"/>
              <a:t>, not serially.</a:t>
            </a:r>
          </a:p>
          <a:p>
            <a:pPr lvl="1">
              <a:lnSpc>
                <a:spcPct val="150000"/>
              </a:lnSpc>
            </a:pPr>
            <a:r>
              <a:rPr lang="pt-BR" sz="2000" b="1" dirty="0" smtClean="0"/>
              <a:t>No </a:t>
            </a:r>
            <a:r>
              <a:rPr lang="en-US" sz="2000" b="1" dirty="0" smtClean="0"/>
              <a:t>conflicting</a:t>
            </a:r>
            <a:r>
              <a:rPr lang="pt-BR" sz="2000" dirty="0" smtClean="0"/>
              <a:t> </a:t>
            </a:r>
            <a:r>
              <a:rPr lang="pt-BR" sz="2000" dirty="0" err="1" smtClean="0"/>
              <a:t>changes</a:t>
            </a:r>
            <a:endParaRPr lang="pt-BR" sz="2000" dirty="0" smtClean="0"/>
          </a:p>
          <a:p>
            <a:pPr lvl="1">
              <a:lnSpc>
                <a:spcPct val="150000"/>
              </a:lnSpc>
            </a:pPr>
            <a:r>
              <a:rPr lang="pt-BR" sz="2000" b="1" dirty="0" err="1" smtClean="0"/>
              <a:t>Keep</a:t>
            </a:r>
            <a:r>
              <a:rPr lang="pt-BR" sz="2000" b="1" dirty="0" smtClean="0"/>
              <a:t> </a:t>
            </a:r>
            <a:r>
              <a:rPr lang="pt-BR" sz="2000" b="1" dirty="0" err="1" smtClean="0"/>
              <a:t>every</a:t>
            </a:r>
            <a:r>
              <a:rPr lang="pt-BR" sz="2000" b="1" dirty="0" smtClean="0"/>
              <a:t> </a:t>
            </a:r>
            <a:r>
              <a:rPr lang="en-US" sz="2000" b="1" dirty="0" smtClean="0"/>
              <a:t>version </a:t>
            </a:r>
            <a:r>
              <a:rPr lang="en-US" sz="2000" dirty="0" smtClean="0"/>
              <a:t>of everything that has ever existed</a:t>
            </a:r>
            <a:endParaRPr lang="pt-BR" sz="2000" dirty="0" smtClean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Version Control System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Eric Sink. 2011. Version Control by Example (1st ed.). PYOW Sports Marketing.</a:t>
            </a:r>
            <a:endParaRPr lang="pt-BR" sz="1000" dirty="0"/>
          </a:p>
        </p:txBody>
      </p:sp>
      <p:grpSp>
        <p:nvGrpSpPr>
          <p:cNvPr id="9" name="Grupo 8"/>
          <p:cNvGrpSpPr/>
          <p:nvPr/>
        </p:nvGrpSpPr>
        <p:grpSpPr>
          <a:xfrm>
            <a:off x="955674" y="3643320"/>
            <a:ext cx="7232653" cy="1080000"/>
            <a:chOff x="1285852" y="3643320"/>
            <a:chExt cx="7232653" cy="1080000"/>
          </a:xfrm>
        </p:grpSpPr>
        <p:pic>
          <p:nvPicPr>
            <p:cNvPr id="3074" name="Picture 2" descr="http://markspsychiatry.com/wp-content/uploads/2009/11/conflict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61810" y="3643320"/>
              <a:ext cx="1627659" cy="1080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Picture 12" descr="http://www.21stcenturyschools.com/group_jigsaw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285852" y="3643320"/>
              <a:ext cx="1436170" cy="1080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143505" y="3643320"/>
              <a:ext cx="3375000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8419"/>
            <a:ext cx="8074025" cy="5046662"/>
          </a:xfrm>
        </p:spPr>
      </p:pic>
      <p:sp>
        <p:nvSpPr>
          <p:cNvPr id="7" name="Seta para a direita 6"/>
          <p:cNvSpPr/>
          <p:nvPr/>
        </p:nvSpPr>
        <p:spPr>
          <a:xfrm>
            <a:off x="1691680" y="1491630"/>
            <a:ext cx="2088232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GitHub Repository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Seta para a direita 7"/>
          <p:cNvSpPr/>
          <p:nvPr/>
        </p:nvSpPr>
        <p:spPr>
          <a:xfrm>
            <a:off x="1691680" y="2571750"/>
            <a:ext cx="209022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GitHub User/Password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2625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9311339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  <p:sp>
        <p:nvSpPr>
          <p:cNvPr id="7" name="Seta para a direita 6"/>
          <p:cNvSpPr/>
          <p:nvPr/>
        </p:nvSpPr>
        <p:spPr>
          <a:xfrm>
            <a:off x="1371600" y="1442238"/>
            <a:ext cx="219228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Local Repository (Clone)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2708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36393513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6554085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19052068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2344780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26730411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32332591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9609"/>
            <a:ext cx="8074025" cy="5046266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 flipH="1">
            <a:off x="2425370" y="1544872"/>
            <a:ext cx="1584176" cy="56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Competitors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Seta para a direita 7"/>
          <p:cNvSpPr/>
          <p:nvPr/>
        </p:nvSpPr>
        <p:spPr>
          <a:xfrm flipH="1">
            <a:off x="2425370" y="2517246"/>
            <a:ext cx="1584176" cy="56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Tournament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1587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7"/>
          <p:cNvSpPr>
            <a:spLocks noGrp="1"/>
          </p:cNvSpPr>
          <p:nvPr>
            <p:ph sz="half" idx="1"/>
          </p:nvPr>
        </p:nvSpPr>
        <p:spPr>
          <a:xfrm>
            <a:off x="457200" y="1428741"/>
            <a:ext cx="4186238" cy="316588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pt-BR" sz="2000" dirty="0" err="1" smtClean="0"/>
              <a:t>Centralized</a:t>
            </a:r>
            <a:r>
              <a:rPr lang="pt-BR" sz="2000" dirty="0" smtClean="0"/>
              <a:t> VCS (CVCS)</a:t>
            </a:r>
          </a:p>
          <a:p>
            <a:r>
              <a:rPr lang="pt-BR" sz="2000" dirty="0" smtClean="0"/>
              <a:t>Central Server</a:t>
            </a:r>
          </a:p>
          <a:p>
            <a:pPr lvl="1">
              <a:buFont typeface="Wingdings" pitchFamily="2" charset="2"/>
              <a:buChar char="ü"/>
            </a:pP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Collaborative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work</a:t>
            </a:r>
          </a:p>
          <a:p>
            <a:pPr lvl="1">
              <a:buFont typeface="Webdings" pitchFamily="18" charset="2"/>
              <a:buChar char=""/>
            </a:pPr>
            <a:r>
              <a:rPr lang="pt-BR" sz="1600" dirty="0" err="1" smtClean="0">
                <a:solidFill>
                  <a:srgbClr val="FF0000"/>
                </a:solidFill>
                <a:sym typeface="Wingdings" pitchFamily="2" charset="2"/>
              </a:rPr>
              <a:t>Single</a:t>
            </a:r>
            <a:r>
              <a:rPr lang="pt-BR" sz="16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  <a:sym typeface="Wingdings" pitchFamily="2" charset="2"/>
              </a:rPr>
              <a:t>point</a:t>
            </a:r>
            <a:r>
              <a:rPr lang="pt-BR" sz="16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  <a:sym typeface="Wingdings" pitchFamily="2" charset="2"/>
              </a:rPr>
              <a:t>of</a:t>
            </a:r>
            <a:r>
              <a:rPr lang="pt-BR" sz="16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  <a:sym typeface="Wingdings" pitchFamily="2" charset="2"/>
              </a:rPr>
              <a:t>failure</a:t>
            </a:r>
            <a:endParaRPr lang="pt-BR" sz="1600" dirty="0" smtClean="0">
              <a:solidFill>
                <a:srgbClr val="FF0000"/>
              </a:solidFill>
            </a:endParaRPr>
          </a:p>
          <a:p>
            <a:r>
              <a:rPr lang="pt-BR" sz="2000" dirty="0" err="1" smtClean="0"/>
              <a:t>Examples</a:t>
            </a:r>
            <a:endParaRPr lang="pt-BR" sz="2000" dirty="0" smtClean="0"/>
          </a:p>
          <a:p>
            <a:pPr lvl="1"/>
            <a:r>
              <a:rPr lang="pt-BR" sz="1600" dirty="0" err="1" smtClean="0"/>
              <a:t>Concurrent</a:t>
            </a:r>
            <a:r>
              <a:rPr lang="pt-BR" sz="1600" dirty="0" smtClean="0"/>
              <a:t> Version System  (CVS)</a:t>
            </a:r>
          </a:p>
          <a:p>
            <a:pPr lvl="2"/>
            <a:r>
              <a:rPr lang="pt-BR" sz="1200" dirty="0" smtClean="0">
                <a:hlinkClick r:id="rId3"/>
              </a:rPr>
              <a:t>http://www.nongnu.org/cvs</a:t>
            </a:r>
            <a:endParaRPr lang="pt-BR" sz="1200" dirty="0" smtClean="0"/>
          </a:p>
          <a:p>
            <a:pPr lvl="1"/>
            <a:r>
              <a:rPr lang="pt-BR" sz="1600" dirty="0" smtClean="0"/>
              <a:t>Apache </a:t>
            </a:r>
            <a:r>
              <a:rPr lang="pt-BR" sz="1600" dirty="0" err="1" smtClean="0"/>
              <a:t>Subversion</a:t>
            </a:r>
            <a:r>
              <a:rPr lang="pt-BR" sz="1600" dirty="0" smtClean="0"/>
              <a:t> (SVN)</a:t>
            </a:r>
          </a:p>
          <a:p>
            <a:pPr lvl="2"/>
            <a:r>
              <a:rPr lang="pt-BR" sz="1200" dirty="0" smtClean="0">
                <a:hlinkClick r:id="rId4"/>
              </a:rPr>
              <a:t>https://subversion.apache.org</a:t>
            </a:r>
            <a:endParaRPr lang="pt-BR" sz="1200" dirty="0" smtClean="0"/>
          </a:p>
          <a:p>
            <a:pPr lvl="2"/>
            <a:r>
              <a:rPr lang="pt-BR" sz="1200" dirty="0" err="1" smtClean="0"/>
              <a:t>Most</a:t>
            </a:r>
            <a:r>
              <a:rPr lang="pt-BR" sz="1200" dirty="0" smtClean="0"/>
              <a:t> popular CVCS</a:t>
            </a:r>
          </a:p>
        </p:txBody>
      </p:sp>
      <p:pic>
        <p:nvPicPr>
          <p:cNvPr id="45060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 bwMode="auto">
          <a:xfrm>
            <a:off x="4648200" y="1608074"/>
            <a:ext cx="4038600" cy="2806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Types of Version Control Systems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Scott Chacon and Ben Straub. 2014. Pro </a:t>
            </a:r>
            <a:r>
              <a:rPr lang="en-US" sz="1000" dirty="0" err="1" smtClean="0"/>
              <a:t>Git</a:t>
            </a:r>
            <a:r>
              <a:rPr lang="en-US" sz="1000" dirty="0" smtClean="0"/>
              <a:t> (2nd ed.). </a:t>
            </a:r>
            <a:r>
              <a:rPr lang="en-US" sz="1000" dirty="0" err="1" smtClean="0"/>
              <a:t>Apress</a:t>
            </a:r>
            <a:r>
              <a:rPr lang="en-US" sz="1000" dirty="0" smtClean="0"/>
              <a:t>, </a:t>
            </a:r>
            <a:r>
              <a:rPr lang="en-US" sz="1000" dirty="0" err="1" smtClean="0"/>
              <a:t>Berkely</a:t>
            </a:r>
            <a:r>
              <a:rPr lang="en-US" sz="1000" dirty="0" smtClean="0"/>
              <a:t>, CA, USA.</a:t>
            </a:r>
            <a:endParaRPr lang="pt-BR" sz="1000" dirty="0"/>
          </a:p>
        </p:txBody>
      </p:sp>
      <p:sp>
        <p:nvSpPr>
          <p:cNvPr id="17" name="Retângulo 16"/>
          <p:cNvSpPr/>
          <p:nvPr/>
        </p:nvSpPr>
        <p:spPr>
          <a:xfrm>
            <a:off x="4691032" y="4643452"/>
            <a:ext cx="39529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dirty="0" err="1" smtClean="0"/>
              <a:t>Centralized</a:t>
            </a:r>
            <a:r>
              <a:rPr lang="pt-BR" sz="1100" dirty="0" smtClean="0"/>
              <a:t> version </a:t>
            </a:r>
            <a:r>
              <a:rPr lang="pt-BR" sz="1100" dirty="0" err="1" smtClean="0"/>
              <a:t>control</a:t>
            </a:r>
            <a:r>
              <a:rPr lang="pt-BR" sz="1100" dirty="0" smtClean="0"/>
              <a:t> </a:t>
            </a:r>
            <a:r>
              <a:rPr lang="en-US" sz="1100" dirty="0" smtClean="0"/>
              <a:t>[Chacon &amp; Straub, 2014]</a:t>
            </a:r>
            <a:endParaRPr lang="pt-BR" sz="11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7" y="49609"/>
            <a:ext cx="8074025" cy="504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431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46" y="44561"/>
            <a:ext cx="8074800" cy="50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962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7625"/>
            <a:ext cx="8074025" cy="5048250"/>
          </a:xfrm>
        </p:spPr>
      </p:pic>
      <p:sp>
        <p:nvSpPr>
          <p:cNvPr id="7" name="Seta para a direita 6"/>
          <p:cNvSpPr/>
          <p:nvPr/>
        </p:nvSpPr>
        <p:spPr>
          <a:xfrm>
            <a:off x="1979712" y="2153439"/>
            <a:ext cx="1584176" cy="56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Fork Commits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13139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7625"/>
            <a:ext cx="8074025" cy="5048250"/>
          </a:xfrm>
        </p:spPr>
      </p:pic>
    </p:spTree>
    <p:extLst>
      <p:ext uri="{BB962C8B-B14F-4D97-AF65-F5344CB8AC3E}">
        <p14:creationId xmlns:p14="http://schemas.microsoft.com/office/powerpoint/2010/main" val="289819075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7625"/>
            <a:ext cx="8074025" cy="5048250"/>
          </a:xfrm>
        </p:spPr>
      </p:pic>
    </p:spTree>
    <p:extLst>
      <p:ext uri="{BB962C8B-B14F-4D97-AF65-F5344CB8AC3E}">
        <p14:creationId xmlns:p14="http://schemas.microsoft.com/office/powerpoint/2010/main" val="9237609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7625"/>
            <a:ext cx="8074025" cy="5048250"/>
          </a:xfrm>
        </p:spPr>
      </p:pic>
      <p:pic>
        <p:nvPicPr>
          <p:cNvPr id="7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833192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1455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Conteúdo 10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5075"/>
          </a:xfr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" y="48238"/>
            <a:ext cx="8075240" cy="5047025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" y="48238"/>
            <a:ext cx="8075240" cy="5047025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" y="48238"/>
            <a:ext cx="8075240" cy="5047025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" y="48238"/>
            <a:ext cx="8075240" cy="5047025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" y="48238"/>
            <a:ext cx="8075240" cy="504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467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457200" y="1428742"/>
            <a:ext cx="8229600" cy="3591280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</a:pPr>
            <a:r>
              <a:rPr lang="pt-BR" dirty="0" err="1" smtClean="0"/>
              <a:t>Documentation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 err="1" smtClean="0"/>
              <a:t>git</a:t>
            </a:r>
            <a:r>
              <a:rPr lang="pt-BR" dirty="0" smtClean="0"/>
              <a:t> help</a:t>
            </a:r>
          </a:p>
          <a:p>
            <a:pPr lvl="1">
              <a:lnSpc>
                <a:spcPct val="120000"/>
              </a:lnSpc>
            </a:pPr>
            <a:r>
              <a:rPr lang="pt-BR" dirty="0" smtClean="0"/>
              <a:t>EGIT- </a:t>
            </a:r>
            <a:r>
              <a:rPr lang="pt-BR" dirty="0"/>
              <a:t>DOCUMENTATION: eclipse.org &gt; </a:t>
            </a:r>
            <a:r>
              <a:rPr lang="pt-BR" dirty="0" err="1"/>
              <a:t>Egit</a:t>
            </a:r>
            <a:r>
              <a:rPr lang="pt-BR" dirty="0"/>
              <a:t> &gt; </a:t>
            </a:r>
            <a:r>
              <a:rPr lang="pt-BR" dirty="0" err="1"/>
              <a:t>Documentation</a:t>
            </a:r>
            <a:endParaRPr lang="pt-BR" dirty="0"/>
          </a:p>
          <a:p>
            <a:pPr>
              <a:lnSpc>
                <a:spcPct val="120000"/>
              </a:lnSpc>
            </a:pPr>
            <a:r>
              <a:rPr lang="pt-BR" dirty="0" smtClean="0"/>
              <a:t>Books</a:t>
            </a:r>
          </a:p>
          <a:p>
            <a:pPr lvl="1">
              <a:lnSpc>
                <a:spcPct val="120000"/>
              </a:lnSpc>
            </a:pPr>
            <a:r>
              <a:rPr lang="pt-BR" dirty="0" smtClean="0"/>
              <a:t>Eric </a:t>
            </a:r>
            <a:r>
              <a:rPr lang="pt-BR" dirty="0" err="1"/>
              <a:t>Sink</a:t>
            </a:r>
            <a:r>
              <a:rPr lang="pt-BR" dirty="0"/>
              <a:t>. 2011. </a:t>
            </a:r>
            <a:r>
              <a:rPr lang="pt-BR" b="1" dirty="0" err="1"/>
              <a:t>Version</a:t>
            </a:r>
            <a:r>
              <a:rPr lang="pt-BR" b="1" dirty="0"/>
              <a:t> </a:t>
            </a:r>
            <a:r>
              <a:rPr lang="pt-BR" b="1" dirty="0" err="1"/>
              <a:t>Control</a:t>
            </a:r>
            <a:r>
              <a:rPr lang="pt-BR" b="1" dirty="0"/>
              <a:t> </a:t>
            </a:r>
            <a:r>
              <a:rPr lang="pt-BR" b="1" dirty="0" err="1"/>
              <a:t>by</a:t>
            </a:r>
            <a:r>
              <a:rPr lang="pt-BR" b="1" dirty="0"/>
              <a:t> </a:t>
            </a:r>
            <a:r>
              <a:rPr lang="pt-BR" b="1" dirty="0" err="1"/>
              <a:t>Example</a:t>
            </a:r>
            <a:r>
              <a:rPr lang="pt-BR" b="1" dirty="0"/>
              <a:t> </a:t>
            </a:r>
            <a:r>
              <a:rPr lang="pt-BR" dirty="0"/>
              <a:t>(1st ed.). PYOW Sports Marketing</a:t>
            </a:r>
            <a:r>
              <a:rPr lang="pt-BR" dirty="0" smtClean="0"/>
              <a:t>. </a:t>
            </a:r>
            <a:r>
              <a:rPr lang="pt-BR" b="1" dirty="0" smtClean="0">
                <a:solidFill>
                  <a:srgbClr val="00B050"/>
                </a:solidFill>
              </a:rPr>
              <a:t>(FREE EBOOK)</a:t>
            </a:r>
            <a:endParaRPr lang="pt-BR" b="1" dirty="0">
              <a:solidFill>
                <a:srgbClr val="00B050"/>
              </a:solidFill>
            </a:endParaRPr>
          </a:p>
          <a:p>
            <a:pPr lvl="1">
              <a:lnSpc>
                <a:spcPct val="120000"/>
              </a:lnSpc>
            </a:pPr>
            <a:r>
              <a:rPr lang="pt-BR" dirty="0" smtClean="0"/>
              <a:t>Scott </a:t>
            </a:r>
            <a:r>
              <a:rPr lang="pt-BR" dirty="0" err="1" smtClean="0"/>
              <a:t>Chacon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Ben </a:t>
            </a:r>
            <a:r>
              <a:rPr lang="pt-BR" dirty="0" err="1" smtClean="0"/>
              <a:t>Straub</a:t>
            </a:r>
            <a:r>
              <a:rPr lang="pt-BR" dirty="0" smtClean="0"/>
              <a:t>. 2014. </a:t>
            </a:r>
            <a:r>
              <a:rPr lang="pt-BR" b="1" dirty="0" smtClean="0"/>
              <a:t>Pro </a:t>
            </a:r>
            <a:r>
              <a:rPr lang="pt-BR" b="1" dirty="0" err="1" smtClean="0"/>
              <a:t>Git</a:t>
            </a:r>
            <a:r>
              <a:rPr lang="pt-BR" b="1" dirty="0" smtClean="0"/>
              <a:t> </a:t>
            </a:r>
            <a:r>
              <a:rPr lang="pt-BR" dirty="0" smtClean="0"/>
              <a:t>(2nd ed.). </a:t>
            </a:r>
            <a:r>
              <a:rPr lang="pt-BR" dirty="0" err="1" smtClean="0"/>
              <a:t>Apress</a:t>
            </a:r>
            <a:r>
              <a:rPr lang="pt-BR" dirty="0" smtClean="0"/>
              <a:t>, </a:t>
            </a:r>
            <a:r>
              <a:rPr lang="pt-BR" dirty="0" err="1" smtClean="0"/>
              <a:t>Berkely</a:t>
            </a:r>
            <a:r>
              <a:rPr lang="pt-BR" dirty="0" smtClean="0"/>
              <a:t>, CA, USA.</a:t>
            </a:r>
            <a:r>
              <a:rPr lang="pt-BR" b="1" dirty="0">
                <a:solidFill>
                  <a:srgbClr val="00B050"/>
                </a:solidFill>
              </a:rPr>
              <a:t> (FREE EBOOK)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 smtClean="0"/>
              <a:t>Pressman</a:t>
            </a:r>
            <a:r>
              <a:rPr lang="pt-BR" dirty="0"/>
              <a:t>, R. S. </a:t>
            </a:r>
            <a:r>
              <a:rPr lang="pt-BR" b="1" dirty="0"/>
              <a:t>Software </a:t>
            </a:r>
            <a:r>
              <a:rPr lang="pt-BR" b="1" dirty="0" err="1"/>
              <a:t>engineering</a:t>
            </a:r>
            <a:r>
              <a:rPr lang="pt-BR" b="1" dirty="0"/>
              <a:t>: A </a:t>
            </a:r>
            <a:r>
              <a:rPr lang="pt-BR" b="1" dirty="0" err="1"/>
              <a:t>practitioner’s</a:t>
            </a:r>
            <a:r>
              <a:rPr lang="pt-BR" b="1" dirty="0"/>
              <a:t> approach</a:t>
            </a:r>
            <a:r>
              <a:rPr lang="pt-BR" dirty="0"/>
              <a:t>. 5th ed. McGraw-Hill </a:t>
            </a:r>
            <a:r>
              <a:rPr lang="pt-BR" dirty="0" err="1"/>
              <a:t>Higher</a:t>
            </a:r>
            <a:r>
              <a:rPr lang="pt-BR" dirty="0"/>
              <a:t> </a:t>
            </a:r>
            <a:r>
              <a:rPr lang="pt-BR" dirty="0" err="1"/>
              <a:t>Education</a:t>
            </a:r>
            <a:r>
              <a:rPr lang="pt-BR" dirty="0"/>
              <a:t>, 2001.</a:t>
            </a:r>
          </a:p>
          <a:p>
            <a:pPr lvl="1">
              <a:lnSpc>
                <a:spcPct val="120000"/>
              </a:lnSpc>
            </a:pPr>
            <a:r>
              <a:rPr lang="pt-BR" dirty="0" err="1" smtClean="0"/>
              <a:t>Kemper</a:t>
            </a:r>
            <a:r>
              <a:rPr lang="pt-BR" dirty="0" smtClean="0"/>
              <a:t> C., </a:t>
            </a:r>
            <a:r>
              <a:rPr lang="pt-BR" dirty="0" err="1" smtClean="0"/>
              <a:t>Oxley</a:t>
            </a:r>
            <a:r>
              <a:rPr lang="pt-BR" dirty="0" smtClean="0"/>
              <a:t>, I. 2012. </a:t>
            </a:r>
            <a:r>
              <a:rPr lang="pt-BR" b="1" dirty="0" smtClean="0"/>
              <a:t>Foundation </a:t>
            </a:r>
            <a:r>
              <a:rPr lang="pt-BR" b="1" dirty="0" err="1" smtClean="0"/>
              <a:t>Version</a:t>
            </a:r>
            <a:r>
              <a:rPr lang="pt-BR" b="1" dirty="0" smtClean="0"/>
              <a:t> </a:t>
            </a:r>
            <a:r>
              <a:rPr lang="pt-BR" b="1" dirty="0" err="1" smtClean="0"/>
              <a:t>Control</a:t>
            </a:r>
            <a:r>
              <a:rPr lang="pt-BR" b="1" dirty="0" smtClean="0"/>
              <a:t> for Web </a:t>
            </a:r>
            <a:r>
              <a:rPr lang="pt-BR" b="1" dirty="0" err="1" smtClean="0"/>
              <a:t>Developers</a:t>
            </a:r>
            <a:r>
              <a:rPr lang="pt-BR" dirty="0" smtClean="0"/>
              <a:t>. </a:t>
            </a:r>
            <a:r>
              <a:rPr lang="pt-BR" dirty="0" err="1" smtClean="0"/>
              <a:t>Appress</a:t>
            </a:r>
            <a:r>
              <a:rPr lang="pt-BR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pt-BR" dirty="0" err="1" smtClean="0"/>
              <a:t>Videos</a:t>
            </a:r>
            <a:r>
              <a:rPr lang="pt-BR" dirty="0" smtClean="0"/>
              <a:t>/Courses</a:t>
            </a:r>
          </a:p>
          <a:p>
            <a:pPr lvl="1">
              <a:lnSpc>
                <a:spcPct val="120000"/>
              </a:lnSpc>
            </a:pPr>
            <a:r>
              <a:rPr lang="pt-BR" b="1" dirty="0" err="1" smtClean="0"/>
              <a:t>Learn</a:t>
            </a:r>
            <a:r>
              <a:rPr lang="pt-BR" b="1" dirty="0" smtClean="0"/>
              <a:t> </a:t>
            </a:r>
            <a:r>
              <a:rPr lang="pt-BR" b="1" dirty="0" err="1"/>
              <a:t>Git</a:t>
            </a:r>
            <a:r>
              <a:rPr lang="pt-BR" b="1" dirty="0"/>
              <a:t> in 20 Minutes: </a:t>
            </a:r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www.youtube.com/watch?v=Y9XZQO1n_7c</a:t>
            </a:r>
            <a:endParaRPr lang="pt-BR" dirty="0"/>
          </a:p>
          <a:p>
            <a:pPr lvl="1">
              <a:lnSpc>
                <a:spcPct val="120000"/>
              </a:lnSpc>
            </a:pPr>
            <a:r>
              <a:rPr lang="pt-BR" b="1" dirty="0" smtClean="0"/>
              <a:t>The </a:t>
            </a:r>
            <a:r>
              <a:rPr lang="pt-BR" b="1" dirty="0" err="1" smtClean="0"/>
              <a:t>Basics</a:t>
            </a:r>
            <a:r>
              <a:rPr lang="pt-BR" b="1" dirty="0" smtClean="0"/>
              <a:t> </a:t>
            </a:r>
            <a:r>
              <a:rPr lang="pt-BR" b="1" dirty="0" err="1"/>
              <a:t>of</a:t>
            </a:r>
            <a:r>
              <a:rPr lang="pt-BR" b="1" dirty="0"/>
              <a:t>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GitHub</a:t>
            </a:r>
            <a:r>
              <a:rPr lang="pt-BR" b="1" dirty="0"/>
              <a:t>: </a:t>
            </a:r>
            <a:r>
              <a:rPr lang="pt-BR" dirty="0"/>
              <a:t> </a:t>
            </a:r>
            <a:r>
              <a:rPr lang="pt-BR" dirty="0">
                <a:hlinkClick r:id="rId4"/>
              </a:rPr>
              <a:t>https://</a:t>
            </a:r>
            <a:r>
              <a:rPr lang="pt-BR" dirty="0" smtClean="0">
                <a:hlinkClick r:id="rId4"/>
              </a:rPr>
              <a:t>www.youtube.com/watch?v=U8GBXvdmHT4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en-US" b="1" dirty="0"/>
              <a:t>How to Use </a:t>
            </a:r>
            <a:r>
              <a:rPr lang="en-US" b="1" dirty="0" err="1"/>
              <a:t>Git</a:t>
            </a:r>
            <a:r>
              <a:rPr lang="en-US" b="1" dirty="0"/>
              <a:t> and </a:t>
            </a:r>
            <a:r>
              <a:rPr lang="en-US" b="1" dirty="0" smtClean="0"/>
              <a:t>GitHub: </a:t>
            </a:r>
            <a:r>
              <a:rPr lang="pt-BR" dirty="0" smtClean="0">
                <a:hlinkClick r:id="rId5"/>
              </a:rPr>
              <a:t>https</a:t>
            </a:r>
            <a:r>
              <a:rPr lang="pt-BR" dirty="0">
                <a:hlinkClick r:id="rId5"/>
              </a:rPr>
              <a:t>://www.udacity.com/course/how-to-use-git-and-github--</a:t>
            </a:r>
            <a:r>
              <a:rPr lang="pt-BR" dirty="0" smtClean="0">
                <a:hlinkClick r:id="rId5"/>
              </a:rPr>
              <a:t>ud775</a:t>
            </a:r>
            <a:endParaRPr lang="pt-BR" dirty="0" smtClean="0"/>
          </a:p>
          <a:p>
            <a:pPr>
              <a:lnSpc>
                <a:spcPct val="120000"/>
              </a:lnSpc>
            </a:pPr>
            <a:r>
              <a:rPr lang="pt-BR" dirty="0" smtClean="0"/>
              <a:t>Web </a:t>
            </a:r>
            <a:r>
              <a:rPr lang="pt-BR" dirty="0" err="1" smtClean="0"/>
              <a:t>pages</a:t>
            </a:r>
            <a:endParaRPr lang="pt-BR" dirty="0"/>
          </a:p>
          <a:p>
            <a:pPr lvl="1">
              <a:lnSpc>
                <a:spcPct val="120000"/>
              </a:lnSpc>
            </a:pPr>
            <a:r>
              <a:rPr lang="pt-BR" dirty="0" smtClean="0">
                <a:hlinkClick r:id="rId6"/>
              </a:rPr>
              <a:t>https</a:t>
            </a:r>
            <a:r>
              <a:rPr lang="pt-BR" dirty="0">
                <a:hlinkClick r:id="rId6"/>
              </a:rPr>
              <a:t>://</a:t>
            </a:r>
            <a:r>
              <a:rPr lang="pt-BR" dirty="0" smtClean="0">
                <a:hlinkClick r:id="rId6"/>
              </a:rPr>
              <a:t>confluence.atlassian.com/display/BITBUCKET/Bitbucket+101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 smtClean="0">
                <a:hlinkClick r:id="rId7"/>
              </a:rPr>
              <a:t>https://</a:t>
            </a:r>
            <a:r>
              <a:rPr lang="pt-BR" dirty="0">
                <a:hlinkClick r:id="rId7"/>
              </a:rPr>
              <a:t>sourceforge.net/p/forge/documentation/Git</a:t>
            </a:r>
            <a:r>
              <a:rPr lang="pt-BR" dirty="0" smtClean="0">
                <a:hlinkClick r:id="rId7"/>
              </a:rPr>
              <a:t>/</a:t>
            </a:r>
            <a:endParaRPr lang="pt-BR" dirty="0"/>
          </a:p>
          <a:p>
            <a:pPr lvl="1">
              <a:lnSpc>
                <a:spcPct val="120000"/>
              </a:lnSpc>
            </a:pPr>
            <a:r>
              <a:rPr lang="pt-BR" dirty="0">
                <a:hlinkClick r:id="rId8"/>
              </a:rPr>
              <a:t>https://</a:t>
            </a:r>
            <a:r>
              <a:rPr lang="pt-BR" dirty="0" smtClean="0">
                <a:hlinkClick r:id="rId8"/>
              </a:rPr>
              <a:t>training.github.com/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 smtClean="0">
                <a:hlinkClick r:id="rId9"/>
              </a:rPr>
              <a:t>https</a:t>
            </a:r>
            <a:r>
              <a:rPr lang="pt-BR" dirty="0">
                <a:hlinkClick r:id="rId9"/>
              </a:rPr>
              <a:t>://www.atlassian.com/git/tutorials</a:t>
            </a:r>
            <a:r>
              <a:rPr lang="pt-BR" dirty="0" smtClean="0">
                <a:hlinkClick r:id="rId9"/>
              </a:rPr>
              <a:t>/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>
                <a:hlinkClick r:id="rId10"/>
              </a:rPr>
              <a:t>http://</a:t>
            </a:r>
            <a:r>
              <a:rPr lang="pt-BR" dirty="0" smtClean="0">
                <a:hlinkClick r:id="rId10"/>
              </a:rPr>
              <a:t>www.vogella.com/tutorials/EclipseGit/article.html</a:t>
            </a:r>
            <a:endParaRPr lang="pt-BR" dirty="0"/>
          </a:p>
        </p:txBody>
      </p:sp>
      <p:sp>
        <p:nvSpPr>
          <p:cNvPr id="6" name="Shape 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References++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assets-cdn.github.com/images/modules/open_graph/github-ma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" y="123478"/>
            <a:ext cx="9052434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995686"/>
            <a:ext cx="7772400" cy="1102519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60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990" y="4105150"/>
            <a:ext cx="1813897" cy="758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8112" y="4105151"/>
            <a:ext cx="1968360" cy="75854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683518" y="1203598"/>
            <a:ext cx="7772400" cy="1684199"/>
          </a:xfrm>
        </p:spPr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pt-BR" dirty="0" smtClean="0"/>
              <a:t>Carlos Diego N Damasceno </a:t>
            </a:r>
            <a:r>
              <a:rPr lang="pt-BR" dirty="0"/>
              <a:t>- https://github.com/damascenodiego</a:t>
            </a:r>
            <a:r>
              <a:rPr lang="pt-BR" dirty="0" smtClean="0"/>
              <a:t>/</a:t>
            </a:r>
            <a:endParaRPr lang="pt-B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5155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7"/>
          <p:cNvSpPr>
            <a:spLocks noGrp="1"/>
          </p:cNvSpPr>
          <p:nvPr>
            <p:ph sz="half" idx="1"/>
          </p:nvPr>
        </p:nvSpPr>
        <p:spPr>
          <a:xfrm>
            <a:off x="457200" y="1428741"/>
            <a:ext cx="4186238" cy="316588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pt-BR" sz="2000" dirty="0" err="1" smtClean="0"/>
              <a:t>Distributed</a:t>
            </a:r>
            <a:r>
              <a:rPr lang="pt-BR" sz="2000" dirty="0" smtClean="0"/>
              <a:t> VCS (DVCS)</a:t>
            </a:r>
          </a:p>
          <a:p>
            <a:r>
              <a:rPr lang="pt-BR" sz="2000" dirty="0" smtClean="0"/>
              <a:t>Remote Server</a:t>
            </a:r>
          </a:p>
          <a:p>
            <a:pPr lvl="1">
              <a:buFont typeface="Wingdings" pitchFamily="2" charset="2"/>
              <a:buChar char="ü"/>
            </a:pP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Collaborative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work</a:t>
            </a:r>
            <a:endParaRPr lang="pt-BR" sz="1600" dirty="0" smtClean="0">
              <a:solidFill>
                <a:srgbClr val="00B050"/>
              </a:solidFill>
              <a:sym typeface="Wingdings" pitchFamily="2" charset="2"/>
            </a:endParaRPr>
          </a:p>
          <a:p>
            <a:pPr lvl="1">
              <a:buFont typeface="Wingdings" pitchFamily="2" charset="2"/>
              <a:buChar char="ü"/>
            </a:pP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Several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remote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servers</a:t>
            </a:r>
          </a:p>
          <a:p>
            <a:pPr lvl="1">
              <a:buFont typeface="Wingdings" pitchFamily="2" charset="2"/>
              <a:buChar char="ü"/>
            </a:pP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Full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backup</a:t>
            </a:r>
          </a:p>
          <a:p>
            <a:r>
              <a:rPr lang="pt-BR" sz="2000" dirty="0" err="1" smtClean="0"/>
              <a:t>Examples</a:t>
            </a:r>
            <a:endParaRPr lang="pt-BR" sz="2000" dirty="0" smtClean="0"/>
          </a:p>
          <a:p>
            <a:pPr lvl="1"/>
            <a:r>
              <a:rPr lang="pt-BR" sz="1600" dirty="0" smtClean="0"/>
              <a:t>Mercurial (hg)</a:t>
            </a:r>
          </a:p>
          <a:p>
            <a:pPr lvl="2"/>
            <a:r>
              <a:rPr lang="pt-BR" sz="1200" dirty="0">
                <a:hlinkClick r:id="rId3"/>
              </a:rPr>
              <a:t>http://mercurial.selenic.com</a:t>
            </a:r>
            <a:r>
              <a:rPr lang="pt-BR" sz="1200" dirty="0" smtClean="0">
                <a:hlinkClick r:id="rId3"/>
              </a:rPr>
              <a:t>/</a:t>
            </a:r>
            <a:endParaRPr lang="pt-BR" sz="1200" dirty="0" smtClean="0"/>
          </a:p>
          <a:p>
            <a:pPr lvl="1"/>
            <a:r>
              <a:rPr lang="pt-BR" sz="1600" dirty="0" err="1" smtClean="0"/>
              <a:t>git</a:t>
            </a:r>
            <a:endParaRPr lang="pt-BR" sz="1600" dirty="0" smtClean="0"/>
          </a:p>
          <a:p>
            <a:pPr lvl="2"/>
            <a:r>
              <a:rPr lang="pt-BR" sz="1200" dirty="0">
                <a:hlinkClick r:id="rId4"/>
              </a:rPr>
              <a:t>http://git-scm.com</a:t>
            </a:r>
            <a:r>
              <a:rPr lang="pt-BR" sz="1200" dirty="0" smtClean="0">
                <a:hlinkClick r:id="rId4"/>
              </a:rPr>
              <a:t>/</a:t>
            </a:r>
          </a:p>
          <a:p>
            <a:pPr lvl="2"/>
            <a:r>
              <a:rPr lang="pt-BR" sz="1200" dirty="0">
                <a:hlinkClick r:id="rId4"/>
              </a:rPr>
              <a:t>https://github.com</a:t>
            </a:r>
            <a:r>
              <a:rPr lang="pt-BR" sz="1200" dirty="0" smtClean="0">
                <a:hlinkClick r:id="rId4"/>
              </a:rPr>
              <a:t>/</a:t>
            </a:r>
          </a:p>
        </p:txBody>
      </p:sp>
      <p:pic>
        <p:nvPicPr>
          <p:cNvPr id="46083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 bwMode="auto">
          <a:xfrm>
            <a:off x="5345914" y="1428750"/>
            <a:ext cx="2643171" cy="316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Types of Version Control Systems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Scott Chacon and Ben Straub. 2014. Pro </a:t>
            </a:r>
            <a:r>
              <a:rPr lang="en-US" sz="1000" dirty="0" err="1" smtClean="0"/>
              <a:t>Git</a:t>
            </a:r>
            <a:r>
              <a:rPr lang="en-US" sz="1000" dirty="0" smtClean="0"/>
              <a:t> (2nd ed.). </a:t>
            </a:r>
            <a:r>
              <a:rPr lang="en-US" sz="1000" dirty="0" err="1" smtClean="0"/>
              <a:t>Apress</a:t>
            </a:r>
            <a:r>
              <a:rPr lang="en-US" sz="1000" dirty="0" smtClean="0"/>
              <a:t>, </a:t>
            </a:r>
            <a:r>
              <a:rPr lang="en-US" sz="1000" dirty="0" err="1" smtClean="0"/>
              <a:t>Berkely</a:t>
            </a:r>
            <a:r>
              <a:rPr lang="en-US" sz="1000" dirty="0" smtClean="0"/>
              <a:t>, CA, USA.</a:t>
            </a:r>
            <a:endParaRPr lang="pt-BR" sz="1000" dirty="0"/>
          </a:p>
        </p:txBody>
      </p:sp>
      <p:sp>
        <p:nvSpPr>
          <p:cNvPr id="17" name="Retângulo 16"/>
          <p:cNvSpPr/>
          <p:nvPr/>
        </p:nvSpPr>
        <p:spPr>
          <a:xfrm>
            <a:off x="4691032" y="4643452"/>
            <a:ext cx="39529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dirty="0" err="1" smtClean="0"/>
              <a:t>Distributed</a:t>
            </a:r>
            <a:r>
              <a:rPr lang="pt-BR" sz="1100" dirty="0" smtClean="0"/>
              <a:t> version </a:t>
            </a:r>
            <a:r>
              <a:rPr lang="pt-BR" sz="1100" dirty="0" err="1" smtClean="0"/>
              <a:t>control</a:t>
            </a:r>
            <a:r>
              <a:rPr lang="pt-BR" sz="1100" dirty="0" smtClean="0"/>
              <a:t> </a:t>
            </a:r>
            <a:r>
              <a:rPr lang="en-US" sz="1100" dirty="0" smtClean="0"/>
              <a:t>[Chacon &amp; Straub, 2014]</a:t>
            </a:r>
            <a:endParaRPr lang="pt-BR" sz="1100" dirty="0"/>
          </a:p>
        </p:txBody>
      </p:sp>
      <p:sp>
        <p:nvSpPr>
          <p:cNvPr id="8" name="Seta para a direita 7"/>
          <p:cNvSpPr/>
          <p:nvPr/>
        </p:nvSpPr>
        <p:spPr>
          <a:xfrm>
            <a:off x="830434" y="3939902"/>
            <a:ext cx="357190" cy="30616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git-scm.com/images/logos/downloads/Git-Logo-2Col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762000"/>
            <a:ext cx="866775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86031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upload.wikimedia.org/wikipedia/commons/a/af/Tu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716" y="3868006"/>
            <a:ext cx="850703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gadgetboi.files.wordpress.com/2009/07/tux-s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451" y="3868006"/>
            <a:ext cx="1259997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Linux kernel</a:t>
            </a:r>
          </a:p>
          <a:p>
            <a:pPr lvl="1"/>
            <a:r>
              <a:rPr lang="en-US" sz="1800" dirty="0" smtClean="0"/>
              <a:t>Linus Torvalds</a:t>
            </a:r>
          </a:p>
          <a:p>
            <a:pPr lvl="1"/>
            <a:r>
              <a:rPr lang="en-US" sz="1800" dirty="0" smtClean="0"/>
              <a:t>Open </a:t>
            </a:r>
            <a:r>
              <a:rPr lang="en-US" sz="1800" dirty="0"/>
              <a:t>source software project of fairly large </a:t>
            </a:r>
            <a:r>
              <a:rPr lang="en-US" sz="1800" dirty="0" smtClean="0"/>
              <a:t>scope</a:t>
            </a:r>
          </a:p>
          <a:p>
            <a:pPr lvl="1"/>
            <a:r>
              <a:rPr lang="en-US" sz="1800" b="1" dirty="0" smtClean="0"/>
              <a:t>1991–2002: </a:t>
            </a:r>
            <a:r>
              <a:rPr lang="en-US" sz="1800" dirty="0" smtClean="0"/>
              <a:t>Changes passed around as patches/archived files</a:t>
            </a:r>
          </a:p>
          <a:p>
            <a:pPr lvl="1"/>
            <a:r>
              <a:rPr lang="en-US" sz="1800" b="1" dirty="0" smtClean="0"/>
              <a:t>2002: </a:t>
            </a:r>
            <a:r>
              <a:rPr lang="en-US" sz="1800" dirty="0" smtClean="0"/>
              <a:t>Proprietary </a:t>
            </a:r>
            <a:r>
              <a:rPr lang="en-US" sz="1800" dirty="0"/>
              <a:t>DVCS </a:t>
            </a:r>
            <a:r>
              <a:rPr lang="en-US" sz="1800" dirty="0" smtClean="0">
                <a:sym typeface="Wingdings" panose="05000000000000000000" pitchFamily="2" charset="2"/>
              </a:rPr>
              <a:t> </a:t>
            </a:r>
            <a:r>
              <a:rPr lang="en-US" sz="1800" dirty="0" err="1" smtClean="0"/>
              <a:t>BitKeeper</a:t>
            </a:r>
            <a:endParaRPr lang="en-US" sz="1800" dirty="0"/>
          </a:p>
          <a:p>
            <a:pPr lvl="1"/>
            <a:r>
              <a:rPr lang="en-US" sz="1800" b="1" dirty="0" smtClean="0"/>
              <a:t>2005: </a:t>
            </a:r>
            <a:r>
              <a:rPr lang="en-US" sz="1800" dirty="0" smtClean="0"/>
              <a:t>Linux community and the </a:t>
            </a:r>
            <a:r>
              <a:rPr lang="en-US" sz="1800" dirty="0" err="1" smtClean="0"/>
              <a:t>BitKeeper</a:t>
            </a:r>
            <a:r>
              <a:rPr lang="en-US" sz="1800" dirty="0" smtClean="0"/>
              <a:t> company relationship </a:t>
            </a:r>
            <a:r>
              <a:rPr lang="en-US" sz="1800" b="1" i="1" u="sng" dirty="0" smtClean="0">
                <a:solidFill>
                  <a:srgbClr val="FF0000"/>
                </a:solidFill>
              </a:rPr>
              <a:t>broke down</a:t>
            </a:r>
          </a:p>
          <a:p>
            <a:pPr lvl="2"/>
            <a:r>
              <a:rPr lang="en-US" sz="1600" dirty="0" smtClean="0"/>
              <a:t>Free-of-charge </a:t>
            </a:r>
            <a:r>
              <a:rPr lang="en-US" sz="1600" dirty="0"/>
              <a:t>status was </a:t>
            </a:r>
            <a:r>
              <a:rPr lang="en-US" sz="1600" b="1" i="1" u="sng" dirty="0" smtClean="0">
                <a:solidFill>
                  <a:srgbClr val="FF0000"/>
                </a:solidFill>
              </a:rPr>
              <a:t>revoked</a:t>
            </a:r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ea typeface="Calibri"/>
                <a:cs typeface="Calibri"/>
                <a:sym typeface="Calibri"/>
              </a:rPr>
              <a:t>git</a:t>
            </a:r>
            <a:r>
              <a:rPr lang="en-US" sz="1800" dirty="0">
                <a:ea typeface="Calibri"/>
                <a:cs typeface="Calibri"/>
                <a:sym typeface="Calibri"/>
              </a:rPr>
              <a:t> </a:t>
            </a:r>
            <a:r>
              <a:rPr lang="en-US" sz="1800" dirty="0" smtClean="0">
                <a:ea typeface="Calibri"/>
                <a:cs typeface="Calibri"/>
                <a:sym typeface="Calibri"/>
              </a:rPr>
              <a:t>history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pt-BR" dirty="0"/>
          </a:p>
        </p:txBody>
      </p:sp>
      <p:pic>
        <p:nvPicPr>
          <p:cNvPr id="8" name="Picture 6" descr="http://softwarelivre.org/articles/0136/4411/Linus_Torvalds_flipped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3"/>
          <a:stretch/>
        </p:blipFill>
        <p:spPr bwMode="auto">
          <a:xfrm>
            <a:off x="7617034" y="1517891"/>
            <a:ext cx="747124" cy="981852"/>
          </a:xfrm>
          <a:prstGeom prst="snip2DiagRect">
            <a:avLst>
              <a:gd name="adj1" fmla="val 0"/>
              <a:gd name="adj2" fmla="val 11481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VCS requirements</a:t>
            </a:r>
          </a:p>
          <a:p>
            <a:pPr lvl="1"/>
            <a:r>
              <a:rPr lang="en-US" dirty="0" smtClean="0"/>
              <a:t>Speed</a:t>
            </a:r>
            <a:endParaRPr lang="en-US" dirty="0"/>
          </a:p>
          <a:p>
            <a:pPr lvl="1"/>
            <a:r>
              <a:rPr lang="en-US" dirty="0" smtClean="0"/>
              <a:t>Simple </a:t>
            </a:r>
            <a:r>
              <a:rPr lang="en-US" dirty="0"/>
              <a:t>design</a:t>
            </a:r>
          </a:p>
          <a:p>
            <a:pPr lvl="1"/>
            <a:r>
              <a:rPr lang="en-US" dirty="0" smtClean="0"/>
              <a:t>Strong </a:t>
            </a:r>
            <a:r>
              <a:rPr lang="en-US" dirty="0"/>
              <a:t>support for non-linear </a:t>
            </a:r>
            <a:r>
              <a:rPr lang="en-US" dirty="0" smtClean="0"/>
              <a:t>development</a:t>
            </a:r>
          </a:p>
          <a:p>
            <a:pPr lvl="2"/>
            <a:r>
              <a:rPr lang="en-US" dirty="0" smtClean="0"/>
              <a:t>Thousands </a:t>
            </a:r>
            <a:r>
              <a:rPr lang="en-US" dirty="0"/>
              <a:t>of </a:t>
            </a:r>
            <a:r>
              <a:rPr lang="en-US" dirty="0" smtClean="0"/>
              <a:t>parallel branches</a:t>
            </a:r>
            <a:endParaRPr lang="en-US" dirty="0"/>
          </a:p>
          <a:p>
            <a:pPr lvl="1"/>
            <a:r>
              <a:rPr lang="en-US" dirty="0" smtClean="0"/>
              <a:t>Fully distributed</a:t>
            </a:r>
          </a:p>
          <a:p>
            <a:pPr lvl="1"/>
            <a:r>
              <a:rPr lang="en-US" dirty="0" smtClean="0"/>
              <a:t>Able </a:t>
            </a:r>
            <a:r>
              <a:rPr lang="en-US" dirty="0"/>
              <a:t>to handle large </a:t>
            </a:r>
            <a:r>
              <a:rPr lang="en-US" dirty="0" smtClean="0"/>
              <a:t>projects efficiently </a:t>
            </a:r>
          </a:p>
          <a:p>
            <a:pPr lvl="2"/>
            <a:r>
              <a:rPr lang="en-US" dirty="0" smtClean="0"/>
              <a:t>e.g</a:t>
            </a:r>
            <a:r>
              <a:rPr lang="en-US" dirty="0"/>
              <a:t>. Linux </a:t>
            </a:r>
            <a:r>
              <a:rPr lang="en-US" dirty="0" smtClean="0"/>
              <a:t>kernel</a:t>
            </a:r>
            <a:endParaRPr lang="en-US" dirty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ea typeface="Calibri"/>
                <a:cs typeface="Calibri"/>
                <a:sym typeface="Calibri"/>
              </a:rPr>
              <a:t>git</a:t>
            </a:r>
            <a:r>
              <a:rPr lang="en-US" sz="1800" dirty="0">
                <a:ea typeface="Calibri"/>
                <a:cs typeface="Calibri"/>
                <a:sym typeface="Calibri"/>
              </a:rPr>
              <a:t> </a:t>
            </a:r>
            <a:r>
              <a:rPr lang="en-US" sz="1800" dirty="0" smtClean="0">
                <a:ea typeface="Calibri"/>
                <a:cs typeface="Calibri"/>
                <a:sym typeface="Calibri"/>
              </a:rPr>
              <a:t>history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pt-BR" dirty="0"/>
          </a:p>
        </p:txBody>
      </p:sp>
      <p:pic>
        <p:nvPicPr>
          <p:cNvPr id="8" name="Picture 2" descr="http://upload.wikimedia.org/wikipedia/commons/a/af/Tu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299" y="1563638"/>
            <a:ext cx="786806" cy="93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git-scm.com/images/branching-illustration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88" y="3990800"/>
            <a:ext cx="1224136" cy="78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.ealife.asia/wp-content/uploads/2014/09/300X300_EALIfeBlog_KeepItSimpl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834" y="272353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www.telestream.net/episode/images/feature-remarkable-spe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156" y="2795321"/>
            <a:ext cx="1080000" cy="93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www.kgionline.com/distributed-computin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983595"/>
            <a:ext cx="1196964" cy="80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354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072948"/>
            <a:ext cx="8229600" cy="1877078"/>
          </a:xfrm>
          <a:prstGeom prst="rect">
            <a:avLst/>
          </a:prstGeom>
        </p:spPr>
      </p:pic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ea typeface="Calibri"/>
                <a:cs typeface="Calibri"/>
                <a:sym typeface="Calibri"/>
              </a:rPr>
              <a:t>git</a:t>
            </a:r>
            <a:r>
              <a:rPr lang="en-US" sz="1800" dirty="0">
                <a:ea typeface="Calibri"/>
                <a:cs typeface="Calibri"/>
                <a:sym typeface="Calibri"/>
              </a:rPr>
              <a:t> </a:t>
            </a:r>
            <a:r>
              <a:rPr lang="en-US" sz="1800" dirty="0" smtClean="0">
                <a:ea typeface="Calibri"/>
                <a:cs typeface="Calibri"/>
                <a:sym typeface="Calibri"/>
              </a:rPr>
              <a:t>history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71823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>
          <a:xfrm>
            <a:off x="457200" y="1428741"/>
            <a:ext cx="4199610" cy="3165881"/>
          </a:xfrm>
        </p:spPr>
        <p:txBody>
          <a:bodyPr>
            <a:normAutofit/>
          </a:bodyPr>
          <a:lstStyle/>
          <a:p>
            <a:r>
              <a:rPr lang="en-US" dirty="0" smtClean="0"/>
              <a:t>Basic concepts</a:t>
            </a:r>
          </a:p>
          <a:p>
            <a:pPr lvl="1"/>
            <a:r>
              <a:rPr lang="en-US" dirty="0" smtClean="0"/>
              <a:t>Snapshots</a:t>
            </a:r>
          </a:p>
          <a:p>
            <a:pPr lvl="1"/>
            <a:r>
              <a:rPr lang="en-US" dirty="0" smtClean="0"/>
              <a:t>Integrity</a:t>
            </a:r>
          </a:p>
          <a:p>
            <a:pPr lvl="1"/>
            <a:r>
              <a:rPr lang="en-US" dirty="0" smtClean="0"/>
              <a:t>Generally only adds data</a:t>
            </a:r>
          </a:p>
          <a:p>
            <a:pPr lvl="1"/>
            <a:r>
              <a:rPr lang="en-US" dirty="0" smtClean="0"/>
              <a:t>The three states</a:t>
            </a:r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(Basic concepts)</a:t>
            </a:r>
            <a:endParaRPr lang="pt-BR" dirty="0"/>
          </a:p>
        </p:txBody>
      </p:sp>
      <p:grpSp>
        <p:nvGrpSpPr>
          <p:cNvPr id="28" name="Grupo 27"/>
          <p:cNvGrpSpPr/>
          <p:nvPr/>
        </p:nvGrpSpPr>
        <p:grpSpPr>
          <a:xfrm>
            <a:off x="4768029" y="2339689"/>
            <a:ext cx="3918771" cy="1814003"/>
            <a:chOff x="4688868" y="2283718"/>
            <a:chExt cx="3918771" cy="1814003"/>
          </a:xfrm>
        </p:grpSpPr>
        <p:sp>
          <p:nvSpPr>
            <p:cNvPr id="29" name="Retângulo 28"/>
            <p:cNvSpPr/>
            <p:nvPr/>
          </p:nvSpPr>
          <p:spPr>
            <a:xfrm>
              <a:off x="5038001" y="3882277"/>
              <a:ext cx="330100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i="1" dirty="0" smtClean="0">
                  <a:latin typeface="Merriweather-Italic"/>
                </a:rPr>
                <a:t>Storing data as </a:t>
              </a:r>
              <a:r>
                <a:rPr lang="en-US" sz="800" i="1" dirty="0" smtClean="0"/>
                <a:t>snapshots </a:t>
              </a:r>
              <a:r>
                <a:rPr lang="en-US" sz="800" i="1" dirty="0"/>
                <a:t>of </a:t>
              </a:r>
              <a:r>
                <a:rPr lang="en-US" sz="800" i="1" dirty="0" smtClean="0"/>
                <a:t>the project </a:t>
              </a:r>
              <a:r>
                <a:rPr lang="en-US" sz="800" i="1" dirty="0"/>
                <a:t>over time</a:t>
              </a:r>
              <a:r>
                <a:rPr lang="en-US" sz="800" i="1" dirty="0" smtClean="0"/>
                <a:t>.</a:t>
              </a:r>
              <a:endParaRPr lang="en-US" dirty="0"/>
            </a:p>
          </p:txBody>
        </p:sp>
        <p:pic>
          <p:nvPicPr>
            <p:cNvPr id="30" name="Imagem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8868" y="2283718"/>
              <a:ext cx="3918771" cy="1620000"/>
            </a:xfrm>
            <a:prstGeom prst="rect">
              <a:avLst/>
            </a:prstGeom>
          </p:spPr>
        </p:pic>
      </p:grpSp>
      <p:grpSp>
        <p:nvGrpSpPr>
          <p:cNvPr id="32" name="Grupo 31"/>
          <p:cNvGrpSpPr/>
          <p:nvPr/>
        </p:nvGrpSpPr>
        <p:grpSpPr>
          <a:xfrm>
            <a:off x="4656811" y="2230139"/>
            <a:ext cx="4100803" cy="2033105"/>
            <a:chOff x="394997" y="3264283"/>
            <a:chExt cx="4100803" cy="2033105"/>
          </a:xfrm>
        </p:grpSpPr>
        <p:pic>
          <p:nvPicPr>
            <p:cNvPr id="6146" name="Picture 2" descr="http://www.homepage-anleitung.de/wp-content/uploads/2013/11/sha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1961" y="3264283"/>
              <a:ext cx="1666875" cy="1666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tângulo 30"/>
            <p:cNvSpPr/>
            <p:nvPr/>
          </p:nvSpPr>
          <p:spPr>
            <a:xfrm>
              <a:off x="394997" y="4989611"/>
              <a:ext cx="410080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UbuntuMono-Regular"/>
                </a:rPr>
                <a:t>24b9da6552252987aa493b52f8696cd6d3b00373</a:t>
              </a:r>
              <a:endParaRPr lang="en-US" dirty="0"/>
            </a:p>
          </p:txBody>
        </p:sp>
      </p:grpSp>
      <p:pic>
        <p:nvPicPr>
          <p:cNvPr id="6148" name="Picture 4" descr="http://i.stack.imgur.com/MgaV9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0" b="49327"/>
          <a:stretch/>
        </p:blipFill>
        <p:spPr bwMode="auto">
          <a:xfrm>
            <a:off x="5232475" y="2450462"/>
            <a:ext cx="2949474" cy="11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o 13"/>
          <p:cNvGrpSpPr/>
          <p:nvPr/>
        </p:nvGrpSpPr>
        <p:grpSpPr>
          <a:xfrm>
            <a:off x="4481666" y="2006472"/>
            <a:ext cx="4572000" cy="2286433"/>
            <a:chOff x="848305" y="3090950"/>
            <a:chExt cx="4572000" cy="2286433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7950" y="3090950"/>
              <a:ext cx="3492711" cy="1999952"/>
            </a:xfrm>
            <a:prstGeom prst="rect">
              <a:avLst/>
            </a:prstGeom>
          </p:spPr>
        </p:pic>
        <p:sp>
          <p:nvSpPr>
            <p:cNvPr id="16" name="Retângulo 15"/>
            <p:cNvSpPr/>
            <p:nvPr/>
          </p:nvSpPr>
          <p:spPr>
            <a:xfrm>
              <a:off x="848305" y="5146551"/>
              <a:ext cx="4572000" cy="2308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900" i="1" dirty="0" smtClean="0">
                  <a:latin typeface="Merriweather-Italic"/>
                </a:rPr>
                <a:t>The three stages: Working </a:t>
              </a:r>
              <a:r>
                <a:rPr lang="en-US" sz="900" i="1" dirty="0">
                  <a:latin typeface="Merriweather-Italic"/>
                </a:rPr>
                <a:t>directory</a:t>
              </a:r>
              <a:r>
                <a:rPr lang="en-US" sz="900" i="1" dirty="0" smtClean="0">
                  <a:latin typeface="Merriweather-Italic"/>
                </a:rPr>
                <a:t>, staging </a:t>
              </a:r>
              <a:r>
                <a:rPr lang="en-US" sz="900" i="1" dirty="0">
                  <a:latin typeface="Merriweather-Italic"/>
                </a:rPr>
                <a:t>area, and </a:t>
              </a:r>
              <a:r>
                <a:rPr lang="en-US" sz="900" i="1" dirty="0" err="1" smtClean="0">
                  <a:latin typeface="Merriweather-Italic"/>
                </a:rPr>
                <a:t>Git</a:t>
              </a:r>
              <a:r>
                <a:rPr lang="en-US" sz="900" i="1" dirty="0" smtClean="0">
                  <a:latin typeface="Merriweather-Italic"/>
                </a:rPr>
                <a:t> directory</a:t>
              </a:r>
              <a:r>
                <a:rPr lang="en-US" sz="900" i="1" dirty="0">
                  <a:latin typeface="Merriweather-Italic"/>
                </a:rPr>
                <a:t>.</a:t>
              </a:r>
              <a:endParaRPr lang="en-US" sz="1600" dirty="0"/>
            </a:p>
          </p:txBody>
        </p: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1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Basic operations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Edit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Delete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Rename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Status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Diff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Revert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Log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Tag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Branch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Merge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Resolve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80112" y="1428741"/>
            <a:ext cx="2075756" cy="3132000"/>
          </a:xfrm>
          <a:prstGeom prst="rect">
            <a:avLst/>
          </a:prstGeom>
        </p:spPr>
      </p:pic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(Basic concepts)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112" y="1428741"/>
            <a:ext cx="2075756" cy="31320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55485" y="1428741"/>
            <a:ext cx="1944588" cy="31320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02184" y="1428741"/>
            <a:ext cx="1689332" cy="31320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sp>
        <p:nvSpPr>
          <p:cNvPr id="49" name="Retângulo 48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Eric Sink. 2011. Version Control by Example (1st ed.). PYOW Sports Marketing.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2576235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9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9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19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Windows - http://git-scm.com/download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Linux - Package management tool</a:t>
            </a:r>
          </a:p>
          <a:p>
            <a:pPr lvl="1">
              <a:lnSpc>
                <a:spcPct val="150000"/>
              </a:lnSpc>
            </a:pPr>
            <a:r>
              <a:rPr lang="en-US" i="1" dirty="0"/>
              <a:t># ~ apt-get install </a:t>
            </a:r>
            <a:r>
              <a:rPr lang="pt-BR" dirty="0" err="1" smtClean="0"/>
              <a:t>git</a:t>
            </a:r>
            <a:endParaRPr lang="pt-BR" dirty="0" smtClean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(Installing git)</a:t>
            </a:r>
            <a:endParaRPr lang="pt-BR" dirty="0"/>
          </a:p>
        </p:txBody>
      </p:sp>
      <p:pic>
        <p:nvPicPr>
          <p:cNvPr id="4098" name="Picture 2" descr="http://2.bp.blogspot.com/-qVJHA9_Lvs8/T57mH2gnmrI/AAAAAAAAICc/MwzDsgxq3yw/s1600/Inst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64" y="2731754"/>
            <a:ext cx="1862336" cy="186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git-scm.com/images/progit2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018" y="1544508"/>
            <a:ext cx="2209099" cy="29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ericsink.com/scm/1802_image00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215" y="1544508"/>
            <a:ext cx="2221728" cy="29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95536" y="4604524"/>
            <a:ext cx="384006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 smtClean="0"/>
              <a:t>Scott </a:t>
            </a:r>
            <a:r>
              <a:rPr lang="en-US" sz="1050" dirty="0"/>
              <a:t>Chacon and Ben Straub. 2014. </a:t>
            </a:r>
            <a:r>
              <a:rPr lang="en-US" sz="1050" i="1" dirty="0"/>
              <a:t>Pro </a:t>
            </a:r>
            <a:r>
              <a:rPr lang="en-US" sz="1050" i="1" dirty="0" err="1"/>
              <a:t>Git</a:t>
            </a:r>
            <a:r>
              <a:rPr lang="en-US" sz="1050" dirty="0"/>
              <a:t> (2nd ed.). </a:t>
            </a:r>
            <a:r>
              <a:rPr lang="en-US" sz="1050" dirty="0" err="1"/>
              <a:t>Apress</a:t>
            </a:r>
            <a:r>
              <a:rPr lang="en-US" sz="1050" dirty="0"/>
              <a:t>, </a:t>
            </a:r>
            <a:r>
              <a:rPr lang="en-US" sz="1050" dirty="0" err="1"/>
              <a:t>Berkely</a:t>
            </a:r>
            <a:r>
              <a:rPr lang="en-US" sz="1050" dirty="0"/>
              <a:t>, CA, USA. </a:t>
            </a:r>
          </a:p>
        </p:txBody>
      </p:sp>
      <p:sp>
        <p:nvSpPr>
          <p:cNvPr id="5" name="Retângulo 4"/>
          <p:cNvSpPr/>
          <p:nvPr/>
        </p:nvSpPr>
        <p:spPr>
          <a:xfrm>
            <a:off x="4751758" y="4604524"/>
            <a:ext cx="34206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/>
              <a:t>Eric </a:t>
            </a:r>
            <a:r>
              <a:rPr lang="en-US" sz="1000" dirty="0"/>
              <a:t>Sink. 2011. </a:t>
            </a:r>
            <a:r>
              <a:rPr lang="en-US" sz="1000" i="1" dirty="0"/>
              <a:t>Version Control by Example</a:t>
            </a:r>
            <a:r>
              <a:rPr lang="en-US" sz="1000" dirty="0"/>
              <a:t> (1st ed.). PYOW Sports Marketing. 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7648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(Installing git)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00" y="-2250"/>
            <a:ext cx="9152000" cy="5148000"/>
          </a:xfrm>
          <a:prstGeom prst="rect">
            <a:avLst/>
          </a:prstGeom>
        </p:spPr>
      </p:pic>
      <p:pic>
        <p:nvPicPr>
          <p:cNvPr id="10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998368"/>
            <a:ext cx="516504" cy="83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2915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26346"/>
            <a:ext cx="8208912" cy="469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270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98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i="1" dirty="0" err="1"/>
              <a:t>git</a:t>
            </a:r>
            <a:r>
              <a:rPr lang="en-US" sz="2400" i="1" dirty="0"/>
              <a:t> </a:t>
            </a:r>
            <a:r>
              <a:rPr lang="en" sz="2400" i="1" dirty="0" smtClean="0"/>
              <a:t>help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i="1" dirty="0" err="1"/>
              <a:t>git</a:t>
            </a:r>
            <a:r>
              <a:rPr lang="en-US" sz="2400" i="1" dirty="0"/>
              <a:t> </a:t>
            </a:r>
            <a:r>
              <a:rPr lang="en" sz="2400" i="1" dirty="0" smtClean="0"/>
              <a:t>help </a:t>
            </a:r>
            <a:r>
              <a:rPr lang="en" sz="2400" i="1" dirty="0" smtClean="0">
                <a:solidFill>
                  <a:schemeClr val="accent2">
                    <a:lumMod val="75000"/>
                  </a:schemeClr>
                </a:solidFill>
              </a:rPr>
              <a:t>&lt;parameter&gt;</a:t>
            </a:r>
            <a:endParaRPr lang="en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51444"/>
            <a:ext cx="4038600" cy="2520086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de cantos arredondados 1"/>
          <p:cNvSpPr/>
          <p:nvPr/>
        </p:nvSpPr>
        <p:spPr>
          <a:xfrm>
            <a:off x="4648200" y="1751774"/>
            <a:ext cx="4038600" cy="2476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u="sng" dirty="0" err="1">
                <a:solidFill>
                  <a:schemeClr val="tx1"/>
                </a:solidFill>
              </a:rPr>
              <a:t>git</a:t>
            </a:r>
            <a:r>
              <a:rPr lang="en-US" b="1" u="sng" dirty="0">
                <a:solidFill>
                  <a:schemeClr val="tx1"/>
                </a:solidFill>
              </a:rPr>
              <a:t> </a:t>
            </a:r>
            <a:r>
              <a:rPr lang="en-US" b="1" u="sng" dirty="0" smtClean="0">
                <a:solidFill>
                  <a:schemeClr val="tx1"/>
                </a:solidFill>
              </a:rPr>
              <a:t>help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It shows the </a:t>
            </a:r>
            <a:r>
              <a:rPr lang="en-US" dirty="0" err="1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manual.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1920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600" i="1" dirty="0" err="1" smtClean="0"/>
              <a:t>git</a:t>
            </a:r>
            <a:r>
              <a:rPr lang="en-US" sz="1600" i="1" dirty="0" smtClean="0"/>
              <a:t> </a:t>
            </a:r>
            <a:r>
              <a:rPr lang="en" sz="1600" i="1" dirty="0" smtClean="0"/>
              <a:t>config -l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i="1" dirty="0" smtClean="0"/>
              <a:t>git config --global</a:t>
            </a:r>
            <a:r>
              <a:rPr lang="en" sz="1600" i="1" dirty="0" smtClean="0">
                <a:solidFill>
                  <a:schemeClr val="bg1">
                    <a:lumMod val="50000"/>
                  </a:schemeClr>
                </a:solidFill>
              </a:rPr>
              <a:t> &lt;variable&gt; &lt;parameter&gt;</a:t>
            </a: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41283"/>
            <a:ext cx="4038600" cy="2540409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4648199" y="1741283"/>
            <a:ext cx="4038601" cy="2540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u="sng" dirty="0" err="1">
                <a:solidFill>
                  <a:schemeClr val="tx1"/>
                </a:solidFill>
              </a:rPr>
              <a:t>git</a:t>
            </a:r>
            <a:r>
              <a:rPr lang="en-US" b="1" u="sng" dirty="0">
                <a:solidFill>
                  <a:schemeClr val="tx1"/>
                </a:solidFill>
              </a:rPr>
              <a:t> </a:t>
            </a:r>
            <a:r>
              <a:rPr lang="en-US" b="1" u="sng" dirty="0" err="1" smtClean="0">
                <a:solidFill>
                  <a:schemeClr val="tx1"/>
                </a:solidFill>
              </a:rPr>
              <a:t>config</a:t>
            </a:r>
            <a:endParaRPr lang="en-US" b="1" u="sng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This command allows to check and edit the settings of a specific project. E.g. username (user.name) and email (</a:t>
            </a:r>
            <a:r>
              <a:rPr lang="en-US" dirty="0" err="1" smtClean="0">
                <a:solidFill>
                  <a:schemeClr val="tx1"/>
                </a:solidFill>
              </a:rPr>
              <a:t>user.email</a:t>
            </a:r>
            <a:r>
              <a:rPr lang="en-US" dirty="0" smtClean="0">
                <a:solidFill>
                  <a:schemeClr val="tx1"/>
                </a:solidFill>
              </a:rPr>
              <a:t>).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4259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init</a:t>
            </a:r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915128"/>
            <a:ext cx="4038600" cy="2192718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4648200" y="1915128"/>
            <a:ext cx="4038600" cy="21927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u="sng" dirty="0" err="1">
                <a:solidFill>
                  <a:schemeClr val="tx1"/>
                </a:solidFill>
              </a:rPr>
              <a:t>git</a:t>
            </a:r>
            <a:r>
              <a:rPr lang="en-US" b="1" u="sng" dirty="0">
                <a:solidFill>
                  <a:schemeClr val="tx1"/>
                </a:solidFill>
              </a:rPr>
              <a:t> </a:t>
            </a:r>
            <a:r>
              <a:rPr lang="en-US" b="1" u="sng" dirty="0" err="1">
                <a:solidFill>
                  <a:schemeClr val="tx1"/>
                </a:solidFill>
              </a:rPr>
              <a:t>init</a:t>
            </a:r>
            <a:endParaRPr lang="en-US" b="1" u="sng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This command allows to setup a </a:t>
            </a:r>
            <a:r>
              <a:rPr lang="en-US" dirty="0" err="1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</a:rPr>
              <a:t> repository. It creates the </a:t>
            </a:r>
            <a:r>
              <a:rPr lang="en-US" b="1" i="1" dirty="0">
                <a:solidFill>
                  <a:schemeClr val="tx1"/>
                </a:solidFill>
              </a:rPr>
              <a:t>.</a:t>
            </a:r>
            <a:r>
              <a:rPr lang="en-US" b="1" i="1" dirty="0" err="1">
                <a:solidFill>
                  <a:schemeClr val="tx1"/>
                </a:solidFill>
              </a:rPr>
              <a:t>git</a:t>
            </a:r>
            <a:r>
              <a:rPr lang="en-US" b="1" i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directory – a </a:t>
            </a:r>
            <a:r>
              <a:rPr lang="en-US" dirty="0" err="1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</a:rPr>
              <a:t> repository skeleton.</a:t>
            </a:r>
          </a:p>
          <a:p>
            <a:pPr algn="ctr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At this point nothing is tracked</a:t>
            </a:r>
            <a:r>
              <a:rPr lang="en-US" dirty="0" smtClean="0">
                <a:solidFill>
                  <a:schemeClr val="tx1"/>
                </a:solidFill>
              </a:rPr>
              <a:t>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13932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status</a:t>
            </a: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817340"/>
            <a:ext cx="4038600" cy="2388294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4648201" y="1817339"/>
            <a:ext cx="4038600" cy="23882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u="sng" dirty="0" err="1">
                <a:solidFill>
                  <a:schemeClr val="tx1"/>
                </a:solidFill>
              </a:rPr>
              <a:t>git</a:t>
            </a:r>
            <a:r>
              <a:rPr lang="en-US" b="1" u="sng" dirty="0">
                <a:solidFill>
                  <a:schemeClr val="tx1"/>
                </a:solidFill>
              </a:rPr>
              <a:t> </a:t>
            </a:r>
            <a:r>
              <a:rPr lang="en-US" b="1" u="sng" dirty="0" smtClean="0">
                <a:solidFill>
                  <a:schemeClr val="tx1"/>
                </a:solidFill>
              </a:rPr>
              <a:t>status</a:t>
            </a:r>
            <a:endParaRPr lang="en-US" b="1" u="sng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This command </a:t>
            </a:r>
            <a:r>
              <a:rPr lang="en-US" dirty="0" smtClean="0">
                <a:solidFill>
                  <a:schemeClr val="tx1"/>
                </a:solidFill>
              </a:rPr>
              <a:t>shows differences between </a:t>
            </a:r>
            <a:r>
              <a:rPr lang="en-US" i="1" dirty="0" smtClean="0">
                <a:solidFill>
                  <a:schemeClr val="tx1"/>
                </a:solidFill>
              </a:rPr>
              <a:t>working directory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i="1" dirty="0" smtClean="0">
                <a:solidFill>
                  <a:schemeClr val="tx1"/>
                </a:solidFill>
              </a:rPr>
              <a:t>staging area </a:t>
            </a:r>
            <a:r>
              <a:rPr lang="en-US" dirty="0" smtClean="0">
                <a:solidFill>
                  <a:schemeClr val="tx1"/>
                </a:solidFill>
              </a:rPr>
              <a:t>and </a:t>
            </a:r>
            <a:r>
              <a:rPr lang="en-US" i="1" dirty="0" smtClean="0">
                <a:solidFill>
                  <a:schemeClr val="tx1"/>
                </a:solidFill>
              </a:rPr>
              <a:t>last commit </a:t>
            </a:r>
            <a:r>
              <a:rPr lang="en-US" dirty="0" smtClean="0">
                <a:solidFill>
                  <a:schemeClr val="tx1"/>
                </a:solidFill>
              </a:rPr>
              <a:t>in the </a:t>
            </a:r>
            <a:r>
              <a:rPr lang="en-US" i="1" dirty="0" smtClean="0">
                <a:solidFill>
                  <a:schemeClr val="tx1"/>
                </a:solidFill>
              </a:rPr>
              <a:t>repository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4232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ço Reservado para Conteúdo 1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7911" y="1428750"/>
            <a:ext cx="5528178" cy="3165475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2286000" y="466567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00" i="1" dirty="0" smtClean="0">
                <a:latin typeface="Merriweather-Italic"/>
              </a:rPr>
              <a:t>The three stages: Working </a:t>
            </a:r>
            <a:r>
              <a:rPr lang="en-US" sz="1000" i="1" dirty="0">
                <a:latin typeface="Merriweather-Italic"/>
              </a:rPr>
              <a:t>directory</a:t>
            </a:r>
            <a:r>
              <a:rPr lang="en-US" sz="1000" i="1" dirty="0" smtClean="0">
                <a:latin typeface="Merriweather-Italic"/>
              </a:rPr>
              <a:t>, staging </a:t>
            </a:r>
            <a:r>
              <a:rPr lang="en-US" sz="1000" i="1" dirty="0">
                <a:latin typeface="Merriweather-Italic"/>
              </a:rPr>
              <a:t>area, and </a:t>
            </a:r>
            <a:r>
              <a:rPr lang="en-US" sz="1000" i="1" dirty="0" err="1" smtClean="0">
                <a:latin typeface="Merriweather-Italic"/>
              </a:rPr>
              <a:t>Git</a:t>
            </a:r>
            <a:r>
              <a:rPr lang="en-US" sz="1000" i="1" dirty="0" smtClean="0">
                <a:latin typeface="Merriweather-Italic"/>
              </a:rPr>
              <a:t> directory</a:t>
            </a:r>
            <a:r>
              <a:rPr lang="en-US" sz="1000" i="1" dirty="0">
                <a:latin typeface="Merriweather-Italic"/>
              </a:rPr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86928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/>
              <a:t>add </a:t>
            </a:r>
            <a:r>
              <a:rPr lang="en" i="1" dirty="0" smtClean="0"/>
              <a:t>&lt;filenames&gt;</a:t>
            </a:r>
          </a:p>
        </p:txBody>
      </p:sp>
      <p:pic>
        <p:nvPicPr>
          <p:cNvPr id="16" name="Espaço Reservado para Conteúdo 1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0" y="1772603"/>
            <a:ext cx="4038600" cy="2546426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o Explicativo 2 (Borda e Ênfase) 3"/>
          <p:cNvSpPr/>
          <p:nvPr/>
        </p:nvSpPr>
        <p:spPr>
          <a:xfrm>
            <a:off x="457200" y="3867894"/>
            <a:ext cx="1392072" cy="977267"/>
          </a:xfrm>
          <a:prstGeom prst="accentBorderCallout2">
            <a:avLst>
              <a:gd name="adj1" fmla="val 33255"/>
              <a:gd name="adj2" fmla="val 104724"/>
              <a:gd name="adj3" fmla="val 1373"/>
              <a:gd name="adj4" fmla="val 126359"/>
              <a:gd name="adj5" fmla="val 32601"/>
              <a:gd name="adj6" fmla="val 155445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Create </a:t>
            </a:r>
            <a:r>
              <a:rPr lang="en-US" sz="1200" b="1" dirty="0" smtClean="0">
                <a:solidFill>
                  <a:schemeClr val="tx1"/>
                </a:solidFill>
              </a:rPr>
              <a:t>a list with 4 names of friends</a:t>
            </a:r>
            <a:r>
              <a:rPr lang="en-US" sz="1200" b="1" dirty="0">
                <a:solidFill>
                  <a:schemeClr val="tx1"/>
                </a:solidFill>
              </a:rPr>
              <a:t/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(myFriends.txt)</a:t>
            </a:r>
          </a:p>
        </p:txBody>
      </p:sp>
      <p:sp>
        <p:nvSpPr>
          <p:cNvPr id="15" name="Canto dobrado 14"/>
          <p:cNvSpPr/>
          <p:nvPr/>
        </p:nvSpPr>
        <p:spPr>
          <a:xfrm rot="16200000">
            <a:off x="2672883" y="3748441"/>
            <a:ext cx="1275608" cy="1226482"/>
          </a:xfrm>
          <a:prstGeom prst="foldedCorner">
            <a:avLst>
              <a:gd name="adj" fmla="val 18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Barbara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Carlos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Diego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700" y="1771710"/>
            <a:ext cx="4039200" cy="254821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700" y="1772412"/>
            <a:ext cx="4039200" cy="2546809"/>
          </a:xfrm>
          <a:prstGeom prst="rect">
            <a:avLst/>
          </a:prstGeom>
        </p:spPr>
      </p:pic>
      <p:sp>
        <p:nvSpPr>
          <p:cNvPr id="8" name="Retângulo de cantos arredondados 7"/>
          <p:cNvSpPr/>
          <p:nvPr/>
        </p:nvSpPr>
        <p:spPr>
          <a:xfrm>
            <a:off x="4571700" y="1771710"/>
            <a:ext cx="4039200" cy="25224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u="sng" dirty="0" err="1">
                <a:solidFill>
                  <a:schemeClr val="tx1"/>
                </a:solidFill>
              </a:rPr>
              <a:t>git</a:t>
            </a:r>
            <a:r>
              <a:rPr lang="en-US" b="1" u="sng" dirty="0">
                <a:solidFill>
                  <a:schemeClr val="tx1"/>
                </a:solidFill>
              </a:rPr>
              <a:t> </a:t>
            </a:r>
            <a:r>
              <a:rPr lang="en-US" b="1" u="sng" dirty="0" smtClean="0">
                <a:solidFill>
                  <a:schemeClr val="tx1"/>
                </a:solidFill>
              </a:rPr>
              <a:t>add</a:t>
            </a:r>
            <a:endParaRPr lang="en-US" b="1" u="sng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This command updates the </a:t>
            </a:r>
            <a:r>
              <a:rPr lang="en-US" dirty="0" smtClean="0">
                <a:solidFill>
                  <a:schemeClr val="tx1"/>
                </a:solidFill>
              </a:rPr>
              <a:t>index (</a:t>
            </a:r>
            <a:r>
              <a:rPr lang="en-US" i="1" dirty="0" smtClean="0">
                <a:solidFill>
                  <a:schemeClr val="tx1"/>
                </a:solidFill>
              </a:rPr>
              <a:t>staging area</a:t>
            </a:r>
            <a:r>
              <a:rPr lang="en-US" dirty="0" smtClean="0">
                <a:solidFill>
                  <a:schemeClr val="tx1"/>
                </a:solidFill>
              </a:rPr>
              <a:t>) using </a:t>
            </a:r>
            <a:r>
              <a:rPr lang="en-US" dirty="0">
                <a:solidFill>
                  <a:schemeClr val="tx1"/>
                </a:solidFill>
              </a:rPr>
              <a:t>the current content found in the working </a:t>
            </a:r>
            <a:r>
              <a:rPr lang="en-US" dirty="0" smtClean="0">
                <a:solidFill>
                  <a:schemeClr val="tx1"/>
                </a:solidFill>
              </a:rPr>
              <a:t>tree (</a:t>
            </a:r>
            <a:r>
              <a:rPr lang="en-US" i="1" dirty="0" smtClean="0">
                <a:solidFill>
                  <a:schemeClr val="tx1"/>
                </a:solidFill>
              </a:rPr>
              <a:t>working directory</a:t>
            </a:r>
            <a:r>
              <a:rPr lang="en-US" dirty="0" smtClean="0">
                <a:solidFill>
                  <a:schemeClr val="tx1"/>
                </a:solidFill>
              </a:rPr>
              <a:t>), </a:t>
            </a:r>
            <a:r>
              <a:rPr lang="en-US" dirty="0">
                <a:solidFill>
                  <a:schemeClr val="tx1"/>
                </a:solidFill>
              </a:rPr>
              <a:t>to prepare the content staged for the next commit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9780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status</a:t>
            </a:r>
          </a:p>
        </p:txBody>
      </p:sp>
      <p:pic>
        <p:nvPicPr>
          <p:cNvPr id="11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39976"/>
            <a:ext cx="4038600" cy="2543022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843345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Version Control</a:t>
            </a:r>
          </a:p>
          <a:p>
            <a:pPr marL="914400" lvl="1" indent="-514350"/>
            <a:r>
              <a:rPr lang="en-US" dirty="0" smtClean="0"/>
              <a:t>Version Control Systems (VCS)</a:t>
            </a:r>
          </a:p>
          <a:p>
            <a:pPr marL="914400" lvl="1" indent="-514350"/>
            <a:r>
              <a:rPr lang="en-US" dirty="0" smtClean="0"/>
              <a:t>Types of VCS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Crash Course on </a:t>
            </a:r>
            <a:r>
              <a:rPr lang="en-US" b="1" dirty="0" err="1" smtClean="0">
                <a:solidFill>
                  <a:srgbClr val="00B050"/>
                </a:solidFill>
                <a:latin typeface="Arial Black" panose="020B0A04020102020204" pitchFamily="34" charset="0"/>
              </a:rPr>
              <a:t>Git</a:t>
            </a:r>
            <a:endParaRPr lang="en-US" b="1" dirty="0" smtClean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pPr marL="914400" lvl="1" indent="-514350"/>
            <a:r>
              <a:rPr lang="en-US" dirty="0" err="1" smtClean="0"/>
              <a:t>git</a:t>
            </a:r>
            <a:r>
              <a:rPr lang="en-US" dirty="0" smtClean="0"/>
              <a:t> history</a:t>
            </a:r>
          </a:p>
          <a:p>
            <a:pPr marL="914400" lvl="1" indent="-514350"/>
            <a:r>
              <a:rPr lang="en-US" dirty="0" smtClean="0"/>
              <a:t>Basic concepts</a:t>
            </a:r>
          </a:p>
          <a:p>
            <a:pPr marL="914400" lvl="1" indent="-514350"/>
            <a:r>
              <a:rPr lang="en-US" dirty="0" smtClean="0"/>
              <a:t>Installing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Getting started</a:t>
            </a:r>
          </a:p>
          <a:p>
            <a:pPr marL="914400" lvl="1" indent="-514350"/>
            <a:r>
              <a:rPr lang="en-US" b="1" dirty="0" smtClean="0"/>
              <a:t>GitHub</a:t>
            </a:r>
            <a:r>
              <a:rPr lang="en-US" dirty="0" smtClean="0"/>
              <a:t> 101</a:t>
            </a:r>
          </a:p>
          <a:p>
            <a:pPr marL="914400" lvl="1" indent="-514350"/>
            <a:r>
              <a:rPr lang="en-US" dirty="0" smtClean="0"/>
              <a:t>Eclipse </a:t>
            </a:r>
            <a:r>
              <a:rPr lang="en-US" dirty="0" err="1" smtClean="0"/>
              <a:t>Git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References++</a:t>
            </a:r>
            <a:endParaRPr lang="pt-BR" dirty="0"/>
          </a:p>
        </p:txBody>
      </p:sp>
      <p:sp>
        <p:nvSpPr>
          <p:cNvPr id="17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49" name="Shape 49"/>
          <p:cNvGrpSpPr/>
          <p:nvPr/>
        </p:nvGrpSpPr>
        <p:grpSpPr>
          <a:xfrm>
            <a:off x="5811971" y="2381985"/>
            <a:ext cx="2288300" cy="1622337"/>
            <a:chOff x="5859996" y="3021535"/>
            <a:chExt cx="2288300" cy="1622337"/>
          </a:xfrm>
        </p:grpSpPr>
        <p:pic>
          <p:nvPicPr>
            <p:cNvPr id="50" name="Shape 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15235" y="3021535"/>
              <a:ext cx="933061" cy="775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Shape 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05764" y="3891862"/>
              <a:ext cx="752002" cy="752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Shape 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70047" y="4017197"/>
              <a:ext cx="1253337" cy="501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Shape 5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59996" y="3143458"/>
              <a:ext cx="1273438" cy="53176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913360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i="1" dirty="0" err="1" smtClean="0"/>
              <a:t>git</a:t>
            </a:r>
            <a:r>
              <a:rPr lang="en-US" sz="1800" i="1" dirty="0" smtClean="0"/>
              <a:t> </a:t>
            </a:r>
            <a:r>
              <a:rPr lang="en" sz="1800" i="1" dirty="0" smtClean="0"/>
              <a:t>commit –m ‘&lt;message&gt;’</a:t>
            </a:r>
            <a:endParaRPr lang="en" sz="3600" i="1" dirty="0" smtClean="0"/>
          </a:p>
        </p:txBody>
      </p:sp>
      <p:pic>
        <p:nvPicPr>
          <p:cNvPr id="14" name="Espaço Reservado para Conteúdo 3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4648200" y="1655672"/>
            <a:ext cx="4038600" cy="2711631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Borda e Ênfase) 5"/>
          <p:cNvSpPr/>
          <p:nvPr/>
        </p:nvSpPr>
        <p:spPr>
          <a:xfrm>
            <a:off x="1115616" y="3867894"/>
            <a:ext cx="1864940" cy="274440"/>
          </a:xfrm>
          <a:prstGeom prst="accentBorderCallout2">
            <a:avLst>
              <a:gd name="adj1" fmla="val 33255"/>
              <a:gd name="adj2" fmla="val 104724"/>
              <a:gd name="adj3" fmla="val 1373"/>
              <a:gd name="adj4" fmla="val 126359"/>
              <a:gd name="adj5" fmla="val -233308"/>
              <a:gd name="adj6" fmla="val 116314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‘list of friends created’</a:t>
            </a:r>
          </a:p>
        </p:txBody>
      </p:sp>
      <p:sp>
        <p:nvSpPr>
          <p:cNvPr id="8" name="Retângulo de cantos arredondados 7"/>
          <p:cNvSpPr/>
          <p:nvPr/>
        </p:nvSpPr>
        <p:spPr>
          <a:xfrm>
            <a:off x="4648200" y="1739515"/>
            <a:ext cx="4038600" cy="2543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u="sng" dirty="0" err="1">
                <a:solidFill>
                  <a:schemeClr val="tx1"/>
                </a:solidFill>
              </a:rPr>
              <a:t>git</a:t>
            </a:r>
            <a:r>
              <a:rPr lang="en-US" b="1" u="sng" dirty="0">
                <a:solidFill>
                  <a:schemeClr val="tx1"/>
                </a:solidFill>
              </a:rPr>
              <a:t> </a:t>
            </a:r>
            <a:r>
              <a:rPr lang="en-US" b="1" u="sng" dirty="0" smtClean="0">
                <a:solidFill>
                  <a:schemeClr val="tx1"/>
                </a:solidFill>
              </a:rPr>
              <a:t>commit</a:t>
            </a:r>
            <a:endParaRPr lang="en-US" b="1" u="sng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Stores the current contents of the </a:t>
            </a:r>
            <a:r>
              <a:rPr lang="en-US" dirty="0" smtClean="0">
                <a:solidFill>
                  <a:schemeClr val="tx1"/>
                </a:solidFill>
              </a:rPr>
              <a:t>index (</a:t>
            </a:r>
            <a:r>
              <a:rPr lang="en-US" i="1" dirty="0" smtClean="0">
                <a:solidFill>
                  <a:schemeClr val="tx1"/>
                </a:solidFill>
              </a:rPr>
              <a:t>staging area</a:t>
            </a:r>
            <a:r>
              <a:rPr lang="en-US" dirty="0" smtClean="0">
                <a:solidFill>
                  <a:schemeClr val="tx1"/>
                </a:solidFill>
              </a:rPr>
              <a:t>) </a:t>
            </a:r>
            <a:r>
              <a:rPr lang="en-US" dirty="0">
                <a:solidFill>
                  <a:schemeClr val="tx1"/>
                </a:solidFill>
              </a:rPr>
              <a:t>in a new commit along with a log message from the user describing the changes.</a:t>
            </a:r>
          </a:p>
        </p:txBody>
      </p:sp>
    </p:spTree>
    <p:extLst>
      <p:ext uri="{BB962C8B-B14F-4D97-AF65-F5344CB8AC3E}">
        <p14:creationId xmlns:p14="http://schemas.microsoft.com/office/powerpoint/2010/main" val="15604270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067694"/>
            <a:ext cx="2815763" cy="199752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2067694"/>
            <a:ext cx="1209735" cy="199752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2076659"/>
            <a:ext cx="1209735" cy="417600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4245627" y="4371950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git</a:t>
            </a:r>
            <a:r>
              <a:rPr lang="en-US" i="1" dirty="0"/>
              <a:t> </a:t>
            </a:r>
            <a:r>
              <a:rPr lang="en" i="1" dirty="0"/>
              <a:t>init</a:t>
            </a:r>
            <a:endParaRPr lang="en-US" dirty="0"/>
          </a:p>
        </p:txBody>
      </p:sp>
      <p:sp>
        <p:nvSpPr>
          <p:cNvPr id="23" name="Retângulo 22"/>
          <p:cNvSpPr/>
          <p:nvPr/>
        </p:nvSpPr>
        <p:spPr>
          <a:xfrm>
            <a:off x="4071700" y="4371949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git</a:t>
            </a:r>
            <a:r>
              <a:rPr lang="en-US" i="1" dirty="0" smtClean="0"/>
              <a:t> commit</a:t>
            </a:r>
            <a:endParaRPr lang="en-US" dirty="0"/>
          </a:p>
        </p:txBody>
      </p:sp>
      <p:sp>
        <p:nvSpPr>
          <p:cNvPr id="24" name="Retângulo 23"/>
          <p:cNvSpPr/>
          <p:nvPr/>
        </p:nvSpPr>
        <p:spPr>
          <a:xfrm>
            <a:off x="3992351" y="4371948"/>
            <a:ext cx="11592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unversioned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6456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3" grpId="0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status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800" y="1724908"/>
            <a:ext cx="4320000" cy="2869714"/>
          </a:xfr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79268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600" dirty="0" smtClean="0"/>
              <a:t>A</a:t>
            </a:r>
            <a:r>
              <a:rPr lang="en" sz="1600" dirty="0"/>
              <a:t>d</a:t>
            </a:r>
            <a:r>
              <a:rPr lang="en" sz="1600" dirty="0" smtClean="0"/>
              <a:t>d another friend name (Zé)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dirty="0" smtClean="0"/>
              <a:t>at the end of myFriends.txt</a:t>
            </a:r>
            <a:r>
              <a:rPr lang="en" sz="1600" b="1" u="sng" dirty="0" smtClean="0"/>
              <a:t/>
            </a:r>
            <a:br>
              <a:rPr lang="en" sz="1600" b="1" u="sng" dirty="0" smtClean="0"/>
            </a:br>
            <a:r>
              <a:rPr lang="en" sz="1600" dirty="0" smtClean="0"/>
              <a:t>and run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i="1" dirty="0" smtClean="0"/>
              <a:t>git status</a:t>
            </a:r>
          </a:p>
        </p:txBody>
      </p:sp>
      <p:pic>
        <p:nvPicPr>
          <p:cNvPr id="11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30176"/>
            <a:ext cx="4038600" cy="2562622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294" y="1730176"/>
            <a:ext cx="4043505" cy="256262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293" y="1718606"/>
            <a:ext cx="4043506" cy="257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753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9175" y="1487487"/>
            <a:ext cx="7105650" cy="3048000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286000" y="466567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00" i="1" dirty="0"/>
              <a:t>The lifecycle of </a:t>
            </a:r>
            <a:r>
              <a:rPr lang="en-US" sz="1000" i="1" dirty="0" smtClean="0"/>
              <a:t>the status </a:t>
            </a:r>
            <a:r>
              <a:rPr lang="en-US" sz="1000" i="1" dirty="0"/>
              <a:t>of your files.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01730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i="1" dirty="0" err="1" smtClean="0"/>
              <a:t>git</a:t>
            </a:r>
            <a:r>
              <a:rPr lang="en-US" sz="1800" i="1" dirty="0" smtClean="0"/>
              <a:t> </a:t>
            </a:r>
            <a:r>
              <a:rPr lang="en" sz="1800" i="1" dirty="0"/>
              <a:t>commit </a:t>
            </a:r>
            <a:r>
              <a:rPr lang="en" sz="1800" i="1" dirty="0" smtClean="0"/>
              <a:t>–a –m </a:t>
            </a:r>
            <a:r>
              <a:rPr lang="en-US" sz="1800" i="1" dirty="0"/>
              <a:t>‘&lt;message</a:t>
            </a:r>
            <a:r>
              <a:rPr lang="en-US" sz="1800" i="1" dirty="0" smtClean="0"/>
              <a:t>&gt;’</a:t>
            </a:r>
            <a:endParaRPr lang="en" sz="3600" i="1" dirty="0" smtClean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28059"/>
            <a:ext cx="4038600" cy="2566857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Borda e Ênfase) 5"/>
          <p:cNvSpPr/>
          <p:nvPr/>
        </p:nvSpPr>
        <p:spPr>
          <a:xfrm>
            <a:off x="1626940" y="3809478"/>
            <a:ext cx="1432892" cy="274440"/>
          </a:xfrm>
          <a:prstGeom prst="accentBorderCallout2">
            <a:avLst>
              <a:gd name="adj1" fmla="val 33255"/>
              <a:gd name="adj2" fmla="val 104724"/>
              <a:gd name="adj3" fmla="val 1373"/>
              <a:gd name="adj4" fmla="val 126359"/>
              <a:gd name="adj5" fmla="val -233308"/>
              <a:gd name="adj6" fmla="val 116314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‘new friend added’</a:t>
            </a:r>
          </a:p>
        </p:txBody>
      </p:sp>
    </p:spTree>
    <p:extLst>
      <p:ext uri="{BB962C8B-B14F-4D97-AF65-F5344CB8AC3E}">
        <p14:creationId xmlns:p14="http://schemas.microsoft.com/office/powerpoint/2010/main" val="37728072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status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27271"/>
            <a:ext cx="4038600" cy="2568433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78555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log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19601"/>
            <a:ext cx="4038600" cy="2583772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4648200" y="1719601"/>
            <a:ext cx="4038600" cy="2583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u="sng" dirty="0" err="1">
                <a:solidFill>
                  <a:schemeClr val="tx1"/>
                </a:solidFill>
              </a:rPr>
              <a:t>git</a:t>
            </a:r>
            <a:r>
              <a:rPr lang="en-US" b="1" u="sng" dirty="0">
                <a:solidFill>
                  <a:schemeClr val="tx1"/>
                </a:solidFill>
              </a:rPr>
              <a:t> </a:t>
            </a:r>
            <a:r>
              <a:rPr lang="en-US" b="1" u="sng" dirty="0" smtClean="0">
                <a:solidFill>
                  <a:schemeClr val="tx1"/>
                </a:solidFill>
              </a:rPr>
              <a:t>log</a:t>
            </a:r>
            <a:endParaRPr lang="en-US" b="1" u="sng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Shows the commit logs.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/>
          <a:srcRect l="36501"/>
          <a:stretch/>
        </p:blipFill>
        <p:spPr>
          <a:xfrm>
            <a:off x="1331640" y="3882714"/>
            <a:ext cx="2180715" cy="531416"/>
          </a:xfrm>
          <a:prstGeom prst="rect">
            <a:avLst/>
          </a:prstGeom>
        </p:spPr>
      </p:pic>
      <p:pic>
        <p:nvPicPr>
          <p:cNvPr id="1026" name="Picture 2" descr="http://indicetj.com/a_z_lupa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28" y="3795886"/>
            <a:ext cx="1236488" cy="123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0283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69136E-6 L 0.13733 0.00031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/>
              <a:t>diff </a:t>
            </a:r>
            <a:r>
              <a:rPr lang="en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&lt;hash0</a:t>
            </a:r>
            <a:r>
              <a:rPr lang="en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&gt; </a:t>
            </a:r>
            <a:r>
              <a:rPr lang="en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</a:t>
            </a:r>
            <a:r>
              <a:rPr lang="en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hash1&gt;</a:t>
            </a:r>
            <a:r>
              <a:rPr lang="en" i="1" dirty="0" smtClean="0"/>
              <a:t> 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29897"/>
            <a:ext cx="4038600" cy="2563180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4648200" y="1729897"/>
            <a:ext cx="4038600" cy="25631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u="sng" dirty="0" err="1">
                <a:solidFill>
                  <a:schemeClr val="tx1"/>
                </a:solidFill>
              </a:rPr>
              <a:t>git</a:t>
            </a:r>
            <a:r>
              <a:rPr lang="en-US" b="1" u="sng" dirty="0">
                <a:solidFill>
                  <a:schemeClr val="tx1"/>
                </a:solidFill>
              </a:rPr>
              <a:t> </a:t>
            </a:r>
            <a:r>
              <a:rPr lang="en-US" b="1" u="sng" dirty="0" smtClean="0">
                <a:solidFill>
                  <a:schemeClr val="tx1"/>
                </a:solidFill>
              </a:rPr>
              <a:t>diff</a:t>
            </a:r>
            <a:endParaRPr lang="en-US" b="1" u="sng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Show changes </a:t>
            </a:r>
            <a:r>
              <a:rPr lang="en-US" dirty="0" smtClean="0">
                <a:solidFill>
                  <a:schemeClr val="tx1"/>
                </a:solidFill>
              </a:rPr>
              <a:t>between two commits.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eta para a direita 7"/>
          <p:cNvSpPr/>
          <p:nvPr/>
        </p:nvSpPr>
        <p:spPr>
          <a:xfrm>
            <a:off x="4338845" y="3959273"/>
            <a:ext cx="291244" cy="32632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7367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checkout </a:t>
            </a:r>
            <a:r>
              <a:rPr lang="en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&lt;hash&gt;</a:t>
            </a:r>
            <a:endParaRPr lang="en" i="1" dirty="0" smtClean="0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810901"/>
            <a:ext cx="4038600" cy="2401173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4648200" y="1823355"/>
            <a:ext cx="4038600" cy="2376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u="sng" dirty="0" err="1">
                <a:solidFill>
                  <a:schemeClr val="tx1"/>
                </a:solidFill>
              </a:rPr>
              <a:t>git</a:t>
            </a:r>
            <a:r>
              <a:rPr lang="en-US" b="1" u="sng" dirty="0">
                <a:solidFill>
                  <a:schemeClr val="tx1"/>
                </a:solidFill>
              </a:rPr>
              <a:t> </a:t>
            </a:r>
            <a:r>
              <a:rPr lang="en-US" b="1" u="sng" dirty="0" smtClean="0">
                <a:solidFill>
                  <a:schemeClr val="tx1"/>
                </a:solidFill>
              </a:rPr>
              <a:t>checkout</a:t>
            </a:r>
            <a:endParaRPr lang="en-US" b="1" u="sng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Updates files in the working tree to match </a:t>
            </a:r>
            <a:r>
              <a:rPr lang="en-US" dirty="0" smtClean="0">
                <a:solidFill>
                  <a:schemeClr val="tx1"/>
                </a:solidFill>
              </a:rPr>
              <a:t>the version </a:t>
            </a:r>
            <a:r>
              <a:rPr lang="en-US" dirty="0">
                <a:solidFill>
                  <a:schemeClr val="tx1"/>
                </a:solidFill>
              </a:rPr>
              <a:t>in the index or the specified tree.</a:t>
            </a:r>
          </a:p>
        </p:txBody>
      </p:sp>
    </p:spTree>
    <p:extLst>
      <p:ext uri="{BB962C8B-B14F-4D97-AF65-F5344CB8AC3E}">
        <p14:creationId xmlns:p14="http://schemas.microsoft.com/office/powerpoint/2010/main" val="34012839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3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682000" y="51750"/>
            <a:ext cx="3780000" cy="50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Espaço Reservado para Conteúdo 14"/>
          <p:cNvPicPr>
            <a:picLocks noChangeAspect="1"/>
          </p:cNvPicPr>
          <p:nvPr/>
        </p:nvPicPr>
        <p:blipFill rotWithShape="1">
          <a:blip r:embed="rId3"/>
          <a:srcRect l="36575"/>
          <a:stretch/>
        </p:blipFill>
        <p:spPr>
          <a:xfrm>
            <a:off x="3069202" y="2008354"/>
            <a:ext cx="2968303" cy="212083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/>
          <a:srcRect l="36574" r="1"/>
          <a:stretch/>
        </p:blipFill>
        <p:spPr>
          <a:xfrm>
            <a:off x="3069202" y="2715766"/>
            <a:ext cx="2968304" cy="1418816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678967" y="4478562"/>
            <a:ext cx="1786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-US" i="1" dirty="0" err="1">
                <a:solidFill>
                  <a:schemeClr val="tx1"/>
                </a:solidFill>
              </a:rPr>
              <a:t>git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" i="1" dirty="0">
                <a:solidFill>
                  <a:schemeClr val="tx1"/>
                </a:solidFill>
              </a:rPr>
              <a:t>checkout &lt;hash&gt;</a:t>
            </a:r>
          </a:p>
        </p:txBody>
      </p:sp>
    </p:spTree>
    <p:extLst>
      <p:ext uri="{BB962C8B-B14F-4D97-AF65-F5344CB8AC3E}">
        <p14:creationId xmlns:p14="http://schemas.microsoft.com/office/powerpoint/2010/main" val="30712656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checkout </a:t>
            </a:r>
            <a:r>
              <a:rPr lang="en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master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32790"/>
            <a:ext cx="4038600" cy="2557394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70970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Espaço Reservado para Conteúdo 14"/>
          <p:cNvPicPr>
            <a:picLocks noChangeAspect="1"/>
          </p:cNvPicPr>
          <p:nvPr/>
        </p:nvPicPr>
        <p:blipFill rotWithShape="1">
          <a:blip r:embed="rId3"/>
          <a:srcRect l="36575"/>
          <a:stretch/>
        </p:blipFill>
        <p:spPr>
          <a:xfrm>
            <a:off x="3069202" y="2008354"/>
            <a:ext cx="2968303" cy="212083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l="36574" r="1"/>
          <a:stretch/>
        </p:blipFill>
        <p:spPr>
          <a:xfrm>
            <a:off x="3069202" y="2715766"/>
            <a:ext cx="2968304" cy="1418816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3703813" y="4478562"/>
            <a:ext cx="17363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-US" i="1" dirty="0" err="1">
                <a:solidFill>
                  <a:schemeClr val="tx1"/>
                </a:solidFill>
              </a:rPr>
              <a:t>git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" i="1" dirty="0">
                <a:solidFill>
                  <a:schemeClr val="tx1"/>
                </a:solidFill>
              </a:rPr>
              <a:t>checkout </a:t>
            </a:r>
            <a:r>
              <a:rPr lang="en" i="1" dirty="0" smtClean="0">
                <a:solidFill>
                  <a:schemeClr val="tx1"/>
                </a:solidFill>
              </a:rPr>
              <a:t>master</a:t>
            </a:r>
            <a:endParaRPr lang="en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9013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52700" y="1638117"/>
            <a:ext cx="4038600" cy="3165881"/>
          </a:xfrm>
        </p:spPr>
        <p:txBody>
          <a:bodyPr/>
          <a:lstStyle/>
          <a:p>
            <a:pPr marL="0" indent="0" algn="ctr">
              <a:buNone/>
            </a:pPr>
            <a:r>
              <a:rPr lang="en-US" b="1" i="1" dirty="0" smtClean="0">
                <a:solidFill>
                  <a:srgbClr val="FF0000"/>
                </a:solidFill>
              </a:rPr>
              <a:t>&lt;master&gt;</a:t>
            </a:r>
          </a:p>
          <a:p>
            <a:pPr marL="0" indent="0">
              <a:buNone/>
            </a:pPr>
            <a:r>
              <a:rPr lang="en-US" dirty="0" smtClean="0"/>
              <a:t>Adam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Barbara</a:t>
            </a:r>
          </a:p>
          <a:p>
            <a:pPr marL="0" indent="0">
              <a:buNone/>
            </a:pPr>
            <a:r>
              <a:rPr lang="en-US" dirty="0"/>
              <a:t>Carlos</a:t>
            </a:r>
          </a:p>
          <a:p>
            <a:pPr marL="0" indent="0">
              <a:buNone/>
            </a:pPr>
            <a:r>
              <a:rPr lang="en-US" dirty="0" smtClean="0"/>
              <a:t>Diego</a:t>
            </a:r>
          </a:p>
          <a:p>
            <a:pPr marL="0" indent="0">
              <a:buNone/>
            </a:pPr>
            <a:r>
              <a:rPr lang="en-US" dirty="0" err="1" smtClean="0"/>
              <a:t>Zé</a:t>
            </a:r>
            <a:endParaRPr lang="en-US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sz="half" idx="2"/>
          </p:nvPr>
        </p:nvSpPr>
        <p:spPr>
          <a:xfrm>
            <a:off x="2555604" y="1638116"/>
            <a:ext cx="4038600" cy="3165881"/>
          </a:xfrm>
        </p:spPr>
        <p:txBody>
          <a:bodyPr/>
          <a:lstStyle/>
          <a:p>
            <a:pPr marL="0" indent="0" algn="ctr">
              <a:buNone/>
            </a:pPr>
            <a:r>
              <a:rPr lang="en-US" b="1" i="1" dirty="0" smtClean="0">
                <a:solidFill>
                  <a:srgbClr val="FF0000"/>
                </a:solidFill>
              </a:rPr>
              <a:t>&lt;</a:t>
            </a:r>
            <a:r>
              <a:rPr lang="en-US" b="1" i="1" dirty="0" err="1" smtClean="0">
                <a:solidFill>
                  <a:srgbClr val="FF0000"/>
                </a:solidFill>
              </a:rPr>
              <a:t>otherList</a:t>
            </a:r>
            <a:r>
              <a:rPr lang="en-US" b="1" i="1" dirty="0" smtClean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Brian</a:t>
            </a: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Rafael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03760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i="1" dirty="0" err="1" smtClean="0"/>
              <a:t>git</a:t>
            </a:r>
            <a:r>
              <a:rPr lang="en-US" sz="2400" i="1" dirty="0" smtClean="0"/>
              <a:t> </a:t>
            </a:r>
            <a:r>
              <a:rPr lang="en" sz="2400" i="1" dirty="0" smtClean="0"/>
              <a:t>branch &lt;branch name&gt;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i="1" dirty="0" err="1"/>
              <a:t>git</a:t>
            </a:r>
            <a:r>
              <a:rPr lang="en-US" sz="2400" i="1" dirty="0"/>
              <a:t> </a:t>
            </a:r>
            <a:r>
              <a:rPr lang="en" sz="2400" i="1" dirty="0"/>
              <a:t>branch</a:t>
            </a:r>
            <a:endParaRPr lang="en" sz="2400" i="1" dirty="0" smtClean="0"/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2400" i="1" dirty="0" smtClean="0"/>
              <a:t>git </a:t>
            </a:r>
            <a:r>
              <a:rPr lang="en" sz="2400" i="1" dirty="0" smtClean="0"/>
              <a:t>checkout </a:t>
            </a:r>
            <a:r>
              <a:rPr lang="en" sz="2400" i="1" dirty="0" smtClean="0"/>
              <a:t>&lt;branch name&gt;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338387"/>
            <a:ext cx="4038600" cy="1346200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o Explicativo 1 (Borda e Ênfase) 3"/>
          <p:cNvSpPr/>
          <p:nvPr/>
        </p:nvSpPr>
        <p:spPr>
          <a:xfrm>
            <a:off x="3717292" y="2931790"/>
            <a:ext cx="864096" cy="360040"/>
          </a:xfrm>
          <a:prstGeom prst="accentBorderCallout1">
            <a:avLst>
              <a:gd name="adj1" fmla="val 49903"/>
              <a:gd name="adj2" fmla="val -8333"/>
              <a:gd name="adj3" fmla="val 146917"/>
              <a:gd name="adj4" fmla="val -42289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b="1" i="1" dirty="0">
                <a:solidFill>
                  <a:schemeClr val="tx1"/>
                </a:solidFill>
              </a:rPr>
              <a:t>otherList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" name="Conector reto 7"/>
          <p:cNvCxnSpPr/>
          <p:nvPr/>
        </p:nvCxnSpPr>
        <p:spPr>
          <a:xfrm>
            <a:off x="3419872" y="2607645"/>
            <a:ext cx="219255" cy="505842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de cantos arredondados 9"/>
          <p:cNvSpPr/>
          <p:nvPr/>
        </p:nvSpPr>
        <p:spPr>
          <a:xfrm>
            <a:off x="4659553" y="2139702"/>
            <a:ext cx="4038600" cy="1800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err="1">
                <a:solidFill>
                  <a:schemeClr val="tx1"/>
                </a:solidFill>
              </a:rPr>
              <a:t>git</a:t>
            </a:r>
            <a:r>
              <a:rPr lang="en-US" b="1" u="sng" dirty="0">
                <a:solidFill>
                  <a:schemeClr val="tx1"/>
                </a:solidFill>
              </a:rPr>
              <a:t> </a:t>
            </a:r>
            <a:r>
              <a:rPr lang="en-US" b="1" u="sng" dirty="0" smtClean="0">
                <a:solidFill>
                  <a:schemeClr val="tx1"/>
                </a:solidFill>
              </a:rPr>
              <a:t>branch</a:t>
            </a:r>
            <a:endParaRPr lang="en-US" b="1" u="sng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 smtClean="0">
                <a:solidFill>
                  <a:schemeClr val="tx1"/>
                </a:solidFill>
              </a:rPr>
              <a:t>command creates a new branch head named &lt;branch name&gt;.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With no arguments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smtClean="0">
                <a:solidFill>
                  <a:schemeClr val="tx1"/>
                </a:solidFill>
              </a:rPr>
              <a:t>branches </a:t>
            </a:r>
            <a:r>
              <a:rPr lang="en-US" dirty="0">
                <a:solidFill>
                  <a:schemeClr val="tx1"/>
                </a:solidFill>
              </a:rPr>
              <a:t>are listed; the current branch will be highlighted with an asterisk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903315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386893" y="4558101"/>
            <a:ext cx="2520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-US" i="1" dirty="0" err="1"/>
              <a:t>git</a:t>
            </a:r>
            <a:r>
              <a:rPr lang="en-US" i="1" dirty="0"/>
              <a:t> </a:t>
            </a:r>
            <a:r>
              <a:rPr lang="en" i="1" dirty="0"/>
              <a:t>branch &lt;branch name&gt;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3351153" y="4558102"/>
            <a:ext cx="2520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-US" i="1" dirty="0" err="1"/>
              <a:t>git</a:t>
            </a:r>
            <a:r>
              <a:rPr lang="en-US" i="1" dirty="0"/>
              <a:t> </a:t>
            </a:r>
            <a:r>
              <a:rPr lang="en" i="1" dirty="0" smtClean="0"/>
              <a:t>checkout &lt;branch </a:t>
            </a:r>
            <a:r>
              <a:rPr lang="en" i="1" dirty="0"/>
              <a:t>name&gt;</a:t>
            </a: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162" y="1465570"/>
            <a:ext cx="2520000" cy="1796585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1465565"/>
            <a:ext cx="2520000" cy="2385005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856" y="2067694"/>
            <a:ext cx="2520000" cy="238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844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600" dirty="0" smtClean="0"/>
              <a:t>Replace</a:t>
            </a:r>
            <a:r>
              <a:rPr lang="en" sz="1600" dirty="0" smtClean="0"/>
              <a:t> some names (Adam and Zé)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dirty="0" smtClean="0"/>
              <a:t>by other names (Brian and Rafael)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dirty="0" smtClean="0"/>
              <a:t> and run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i="1" dirty="0" smtClean="0"/>
              <a:t>git commit -a -</a:t>
            </a:r>
            <a:r>
              <a:rPr lang="en" sz="1600" i="1" dirty="0"/>
              <a:t>m </a:t>
            </a:r>
            <a:r>
              <a:rPr lang="en" sz="1600" i="1" dirty="0" smtClean="0">
                <a:solidFill>
                  <a:schemeClr val="bg1">
                    <a:lumMod val="50000"/>
                  </a:schemeClr>
                </a:solidFill>
              </a:rPr>
              <a:t>&lt;message&gt;</a:t>
            </a:r>
          </a:p>
        </p:txBody>
      </p:sp>
      <p:pic>
        <p:nvPicPr>
          <p:cNvPr id="19" name="Espaço Reservado para Conteúdo 1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67850" y="1719948"/>
            <a:ext cx="3960000" cy="2561679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o Explicativo 1 2"/>
          <p:cNvSpPr/>
          <p:nvPr/>
        </p:nvSpPr>
        <p:spPr>
          <a:xfrm>
            <a:off x="784312" y="4352879"/>
            <a:ext cx="3384376" cy="312792"/>
          </a:xfrm>
          <a:prstGeom prst="borderCallout1">
            <a:avLst>
              <a:gd name="adj1" fmla="val -31684"/>
              <a:gd name="adj2" fmla="val 48277"/>
              <a:gd name="adj3" fmla="val -153260"/>
              <a:gd name="adj4" fmla="val 68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b="1" i="1" dirty="0">
                <a:solidFill>
                  <a:schemeClr val="tx1"/>
                </a:solidFill>
              </a:rPr>
              <a:t>git commit –a –m ‘adam and ze replaced</a:t>
            </a:r>
            <a:r>
              <a:rPr lang="en" b="1" i="1" dirty="0" smtClean="0">
                <a:solidFill>
                  <a:schemeClr val="tx1"/>
                </a:solidFill>
              </a:rPr>
              <a:t>'</a:t>
            </a:r>
            <a:endParaRPr lang="en-US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850" y="1723645"/>
            <a:ext cx="3960000" cy="2554285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850" y="1715924"/>
            <a:ext cx="3960000" cy="2569727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7850" y="1730974"/>
            <a:ext cx="3960000" cy="253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928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440204" y="4000511"/>
            <a:ext cx="2451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i="1" dirty="0">
                <a:solidFill>
                  <a:schemeClr val="tx1"/>
                </a:solidFill>
              </a:rPr>
              <a:t>git commit -a -m &lt;message&gt;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874" y="2080230"/>
            <a:ext cx="2801858" cy="265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1433954"/>
            <a:ext cx="4220168" cy="1997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86421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dirty="0" smtClean="0"/>
              <a:t>Check log on both branches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dirty="0" smtClean="0"/>
              <a:t>(master and otherList)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dirty="0" smtClean="0"/>
              <a:t>using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i="1" dirty="0" smtClean="0"/>
              <a:t>git log --oneline</a:t>
            </a:r>
            <a:endParaRPr lang="en" sz="1800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676893"/>
            <a:ext cx="4038600" cy="2669189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7164288" y="1995686"/>
            <a:ext cx="1368152" cy="1152128"/>
            <a:chOff x="7164288" y="1995686"/>
            <a:chExt cx="1368152" cy="1152128"/>
          </a:xfrm>
        </p:grpSpPr>
        <p:sp>
          <p:nvSpPr>
            <p:cNvPr id="4" name="Chave direita 3"/>
            <p:cNvSpPr/>
            <p:nvPr/>
          </p:nvSpPr>
          <p:spPr>
            <a:xfrm>
              <a:off x="7164288" y="1995686"/>
              <a:ext cx="288032" cy="115212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7452320" y="2407989"/>
              <a:ext cx="1080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err="1" smtClean="0">
                  <a:solidFill>
                    <a:srgbClr val="FF0000"/>
                  </a:solidFill>
                </a:rPr>
                <a:t>otherList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7164288" y="3219822"/>
            <a:ext cx="1332293" cy="1080120"/>
            <a:chOff x="7164288" y="3219822"/>
            <a:chExt cx="1332293" cy="1080120"/>
          </a:xfrm>
        </p:grpSpPr>
        <p:sp>
          <p:nvSpPr>
            <p:cNvPr id="8" name="Chave direita 7"/>
            <p:cNvSpPr/>
            <p:nvPr/>
          </p:nvSpPr>
          <p:spPr>
            <a:xfrm>
              <a:off x="7164288" y="3219822"/>
              <a:ext cx="288032" cy="108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7416461" y="3591330"/>
              <a:ext cx="1080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srgbClr val="FF0000"/>
                  </a:solidFill>
                </a:rPr>
                <a:t>master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95187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52700" y="1665012"/>
            <a:ext cx="4038600" cy="316588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&lt;master&gt;</a:t>
            </a:r>
          </a:p>
          <a:p>
            <a:pPr marL="0" indent="0">
              <a:buNone/>
            </a:pPr>
            <a:r>
              <a:rPr lang="en-US" dirty="0" smtClean="0"/>
              <a:t>Adam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Barbara</a:t>
            </a:r>
          </a:p>
          <a:p>
            <a:pPr marL="0" indent="0">
              <a:buNone/>
            </a:pPr>
            <a:r>
              <a:rPr lang="en-US" dirty="0"/>
              <a:t>Carlos</a:t>
            </a:r>
          </a:p>
          <a:p>
            <a:pPr marL="0" indent="0">
              <a:buNone/>
            </a:pPr>
            <a:r>
              <a:rPr lang="en-US" dirty="0" smtClean="0"/>
              <a:t>Diego</a:t>
            </a:r>
          </a:p>
          <a:p>
            <a:pPr marL="0" indent="0">
              <a:buNone/>
            </a:pPr>
            <a:r>
              <a:rPr lang="en-US" dirty="0" err="1" smtClean="0"/>
              <a:t>Zé</a:t>
            </a:r>
            <a:endParaRPr lang="en-US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sz="half" idx="2"/>
          </p:nvPr>
        </p:nvSpPr>
        <p:spPr>
          <a:xfrm>
            <a:off x="2552700" y="1701013"/>
            <a:ext cx="4038600" cy="310298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1600" b="1" dirty="0" smtClean="0">
                <a:solidFill>
                  <a:srgbClr val="FF0000"/>
                </a:solidFill>
              </a:rPr>
              <a:t>&lt;master&gt;</a:t>
            </a:r>
          </a:p>
          <a:p>
            <a:pPr marL="0" indent="0" algn="ctr">
              <a:buNone/>
            </a:pPr>
            <a:r>
              <a:rPr lang="en-US" sz="1600" b="1" dirty="0" smtClean="0">
                <a:solidFill>
                  <a:srgbClr val="FF0000"/>
                </a:solidFill>
              </a:rPr>
              <a:t>(other version)</a:t>
            </a:r>
          </a:p>
          <a:p>
            <a:pPr marL="0" indent="0">
              <a:buNone/>
            </a:pPr>
            <a:endParaRPr lang="en-US" sz="2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Jane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87439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Version Control Systems</a:t>
            </a:r>
            <a:r>
              <a:rPr lang="en" sz="18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(Concepts)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Picture"/>
          <p:cNvPicPr>
            <a:picLocks noChangeAspect="1"/>
          </p:cNvPicPr>
          <p:nvPr/>
        </p:nvPicPr>
        <p:blipFill>
          <a:blip r:embed="rId3"/>
          <a:srcRect t="10006" b="10006"/>
          <a:stretch>
            <a:fillRect/>
          </a:stretch>
        </p:blipFill>
        <p:spPr bwMode="auto">
          <a:xfrm>
            <a:off x="2338027" y="51750"/>
            <a:ext cx="4467946" cy="50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 smtClean="0"/>
              <a:t>git</a:t>
            </a:r>
            <a:r>
              <a:rPr lang="en-US" sz="2000" i="1" dirty="0" smtClean="0"/>
              <a:t> </a:t>
            </a:r>
            <a:r>
              <a:rPr lang="en" sz="2000" i="1" dirty="0" smtClean="0"/>
              <a:t>checkout master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u="sng" dirty="0" smtClean="0"/>
              <a:t>Replace the last name by a different one</a:t>
            </a:r>
            <a:r>
              <a:rPr lang="en-US" sz="2000" u="sng" dirty="0" smtClean="0"/>
              <a:t/>
            </a:r>
            <a:br>
              <a:rPr lang="en-US" sz="2000" u="sng" dirty="0" smtClean="0"/>
            </a:br>
            <a:r>
              <a:rPr lang="en-US" sz="2000" i="1" dirty="0" err="1" smtClean="0"/>
              <a:t>git</a:t>
            </a:r>
            <a:r>
              <a:rPr lang="en-US" sz="2000" i="1" dirty="0" smtClean="0"/>
              <a:t> </a:t>
            </a:r>
            <a:r>
              <a:rPr lang="en" sz="2000" i="1" dirty="0"/>
              <a:t>commit –a –m ‘</a:t>
            </a:r>
            <a:r>
              <a:rPr lang="en-US" sz="2000" i="1" dirty="0" err="1"/>
              <a:t>jane</a:t>
            </a:r>
            <a:r>
              <a:rPr lang="en-US" sz="2000" i="1" dirty="0"/>
              <a:t> </a:t>
            </a:r>
            <a:r>
              <a:rPr lang="en" sz="2000" i="1" dirty="0"/>
              <a:t>added</a:t>
            </a:r>
            <a:r>
              <a:rPr lang="en" sz="2000" i="1" dirty="0" smtClean="0"/>
              <a:t>’</a:t>
            </a:r>
            <a:endParaRPr lang="en" sz="4000" i="1" dirty="0"/>
          </a:p>
        </p:txBody>
      </p:sp>
      <p:pic>
        <p:nvPicPr>
          <p:cNvPr id="11" name="Espaço Reservado para Conteúdo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10676"/>
            <a:ext cx="4038600" cy="2601623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903" y="1722480"/>
            <a:ext cx="3984758" cy="2532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382" y="1722480"/>
            <a:ext cx="4025417" cy="258981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902" y="1722479"/>
            <a:ext cx="4021065" cy="253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2649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000" y="2380207"/>
            <a:ext cx="3240000" cy="153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000" y="2380207"/>
            <a:ext cx="3240000" cy="153358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/>
          <a:srcRect b="14872"/>
          <a:stretch/>
        </p:blipFill>
        <p:spPr>
          <a:xfrm>
            <a:off x="3092055" y="1419815"/>
            <a:ext cx="3099945" cy="2811526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3947251" y="4280197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i="1" dirty="0">
                <a:solidFill>
                  <a:schemeClr val="tx1"/>
                </a:solidFill>
              </a:rPr>
              <a:t>git </a:t>
            </a:r>
            <a:r>
              <a:rPr lang="en" i="1" dirty="0" smtClean="0">
                <a:solidFill>
                  <a:schemeClr val="tx1"/>
                </a:solidFill>
              </a:rPr>
              <a:t>chechout master</a:t>
            </a:r>
            <a:endParaRPr lang="en" i="1" dirty="0">
              <a:solidFill>
                <a:schemeClr val="tx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505251" y="4280197"/>
            <a:ext cx="26299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i="1" dirty="0">
                <a:solidFill>
                  <a:schemeClr val="tx1"/>
                </a:solidFill>
              </a:rPr>
              <a:t>git </a:t>
            </a:r>
            <a:r>
              <a:rPr lang="en" i="1" dirty="0" smtClean="0">
                <a:solidFill>
                  <a:schemeClr val="tx1"/>
                </a:solidFill>
              </a:rPr>
              <a:t>commit -a -m &lt;message&gt;</a:t>
            </a:r>
            <a:endParaRPr lang="en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0225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  <p:bldP spid="11" grpId="2"/>
      <p:bldP spid="12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 smtClean="0"/>
              <a:t>git</a:t>
            </a:r>
            <a:r>
              <a:rPr lang="en-US" sz="2000" i="1" dirty="0" smtClean="0"/>
              <a:t> </a:t>
            </a:r>
            <a:r>
              <a:rPr lang="en" sz="2000" i="1" dirty="0" smtClean="0"/>
              <a:t>tag </a:t>
            </a:r>
            <a:r>
              <a:rPr lang="en" sz="20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&lt;tag name&gt;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/>
              <a:t>git</a:t>
            </a:r>
            <a:r>
              <a:rPr lang="en-US" sz="2000" i="1" dirty="0"/>
              <a:t> </a:t>
            </a:r>
            <a:r>
              <a:rPr lang="en" sz="2000" i="1" dirty="0"/>
              <a:t>checkout </a:t>
            </a:r>
            <a:r>
              <a:rPr lang="en" sz="20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</a:t>
            </a:r>
            <a:r>
              <a:rPr lang="en" sz="20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tag name&gt;</a:t>
            </a:r>
            <a:endParaRPr lang="en" sz="2000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610533"/>
            <a:ext cx="4038600" cy="801909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1 (Borda e Ênfase) 5"/>
          <p:cNvSpPr/>
          <p:nvPr/>
        </p:nvSpPr>
        <p:spPr>
          <a:xfrm>
            <a:off x="3467497" y="3003798"/>
            <a:ext cx="859904" cy="172591"/>
          </a:xfrm>
          <a:prstGeom prst="accentBorderCallout1">
            <a:avLst>
              <a:gd name="adj1" fmla="val 49903"/>
              <a:gd name="adj2" fmla="val -8333"/>
              <a:gd name="adj3" fmla="val 136830"/>
              <a:gd name="adj4" fmla="val -3337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 dirty="0" smtClean="0">
                <a:solidFill>
                  <a:schemeClr val="tx1"/>
                </a:solidFill>
              </a:rPr>
              <a:t>friendsv1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8" name="Conector reto 7"/>
          <p:cNvCxnSpPr/>
          <p:nvPr/>
        </p:nvCxnSpPr>
        <p:spPr>
          <a:xfrm>
            <a:off x="3131840" y="3003798"/>
            <a:ext cx="267017" cy="56731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de cantos arredondados 8"/>
          <p:cNvSpPr/>
          <p:nvPr/>
        </p:nvSpPr>
        <p:spPr>
          <a:xfrm>
            <a:off x="676300" y="4083918"/>
            <a:ext cx="3600400" cy="483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>
                <a:solidFill>
                  <a:schemeClr val="tx1"/>
                </a:solidFill>
              </a:rPr>
              <a:t>git</a:t>
            </a:r>
            <a:r>
              <a:rPr lang="en-US" b="1" i="1" dirty="0">
                <a:solidFill>
                  <a:schemeClr val="tx1"/>
                </a:solidFill>
              </a:rPr>
              <a:t> </a:t>
            </a:r>
            <a:r>
              <a:rPr lang="en" b="1" i="1" dirty="0">
                <a:solidFill>
                  <a:schemeClr val="tx1"/>
                </a:solidFill>
              </a:rPr>
              <a:t>checkout</a:t>
            </a:r>
            <a:r>
              <a:rPr lang="en" i="1" dirty="0">
                <a:solidFill>
                  <a:schemeClr val="tx1"/>
                </a:solidFill>
              </a:rPr>
              <a:t> </a:t>
            </a:r>
            <a:r>
              <a:rPr lang="en" i="1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en" i="1" dirty="0" smtClean="0">
                <a:solidFill>
                  <a:schemeClr val="accent6">
                    <a:lumMod val="75000"/>
                  </a:schemeClr>
                </a:solidFill>
              </a:rPr>
              <a:t>hash/branch name/tag </a:t>
            </a:r>
            <a:r>
              <a:rPr lang="en" i="1" dirty="0">
                <a:solidFill>
                  <a:schemeClr val="accent6">
                    <a:lumMod val="75000"/>
                  </a:schemeClr>
                </a:solidFill>
              </a:rPr>
              <a:t>name&gt;</a:t>
            </a:r>
          </a:p>
        </p:txBody>
      </p:sp>
      <p:sp>
        <p:nvSpPr>
          <p:cNvPr id="10" name="Retângulo de cantos arredondados 9"/>
          <p:cNvSpPr/>
          <p:nvPr/>
        </p:nvSpPr>
        <p:spPr>
          <a:xfrm>
            <a:off x="4648200" y="1823355"/>
            <a:ext cx="4038600" cy="2376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u="sng" dirty="0" err="1">
                <a:solidFill>
                  <a:schemeClr val="tx1"/>
                </a:solidFill>
              </a:rPr>
              <a:t>git</a:t>
            </a:r>
            <a:r>
              <a:rPr lang="en-US" b="1" u="sng" dirty="0">
                <a:solidFill>
                  <a:schemeClr val="tx1"/>
                </a:solidFill>
              </a:rPr>
              <a:t> </a:t>
            </a:r>
            <a:r>
              <a:rPr lang="en-US" b="1" u="sng" dirty="0" smtClean="0">
                <a:solidFill>
                  <a:schemeClr val="tx1"/>
                </a:solidFill>
              </a:rPr>
              <a:t>tag</a:t>
            </a:r>
            <a:endParaRPr lang="en-US" b="1" u="sng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Create, list, delete or verify </a:t>
            </a:r>
            <a:r>
              <a:rPr lang="en-US" dirty="0" smtClean="0">
                <a:solidFill>
                  <a:schemeClr val="tx1"/>
                </a:solidFill>
              </a:rPr>
              <a:t>tag references.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3374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/>
          <a:srcRect b="14600"/>
          <a:stretch/>
        </p:blipFill>
        <p:spPr>
          <a:xfrm>
            <a:off x="3092055" y="1419815"/>
            <a:ext cx="3099945" cy="2820491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3505251" y="4771687"/>
            <a:ext cx="26299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i="1" dirty="0">
                <a:solidFill>
                  <a:schemeClr val="tx1"/>
                </a:solidFill>
              </a:rPr>
              <a:t>git </a:t>
            </a:r>
            <a:r>
              <a:rPr lang="en" i="1" dirty="0" smtClean="0">
                <a:solidFill>
                  <a:schemeClr val="tx1"/>
                </a:solidFill>
              </a:rPr>
              <a:t>tag &lt;tag name&gt;</a:t>
            </a:r>
            <a:endParaRPr lang="en" i="1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1390557"/>
            <a:ext cx="4263567" cy="330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37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dirty="0" smtClean="0"/>
              <a:t>Check log on both branches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dirty="0" smtClean="0"/>
              <a:t>(master and otherList)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dirty="0" smtClean="0"/>
              <a:t>using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i="1" dirty="0" smtClean="0"/>
              <a:t>git log --oneline</a:t>
            </a:r>
            <a:endParaRPr lang="en" sz="1800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010492"/>
            <a:ext cx="4038600" cy="2001991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7012035" y="2849750"/>
            <a:ext cx="1450904" cy="432048"/>
            <a:chOff x="7164288" y="1995686"/>
            <a:chExt cx="1362766" cy="1152128"/>
          </a:xfrm>
        </p:grpSpPr>
        <p:sp>
          <p:nvSpPr>
            <p:cNvPr id="9" name="Chave direita 8"/>
            <p:cNvSpPr/>
            <p:nvPr/>
          </p:nvSpPr>
          <p:spPr>
            <a:xfrm>
              <a:off x="7164288" y="1995686"/>
              <a:ext cx="288032" cy="115212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7446934" y="2210014"/>
              <a:ext cx="1080120" cy="656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smtClean="0">
                  <a:solidFill>
                    <a:srgbClr val="FF0000"/>
                  </a:solidFill>
                </a:rPr>
                <a:t>master</a:t>
              </a:r>
              <a:endParaRPr lang="en-US" sz="1000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7035517" y="3502355"/>
            <a:ext cx="1342865" cy="432631"/>
            <a:chOff x="7164288" y="3219822"/>
            <a:chExt cx="1342865" cy="1080120"/>
          </a:xfrm>
        </p:grpSpPr>
        <p:sp>
          <p:nvSpPr>
            <p:cNvPr id="12" name="Chave direita 11"/>
            <p:cNvSpPr/>
            <p:nvPr/>
          </p:nvSpPr>
          <p:spPr>
            <a:xfrm>
              <a:off x="7164288" y="3219822"/>
              <a:ext cx="288032" cy="108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7427033" y="3405576"/>
              <a:ext cx="1080120" cy="614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err="1" smtClean="0">
                  <a:solidFill>
                    <a:srgbClr val="FF0000"/>
                  </a:solidFill>
                </a:rPr>
                <a:t>otherList</a:t>
              </a:r>
              <a:endParaRPr lang="en-US" sz="1000" b="1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24372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</a:t>
            </a:r>
            <a:r>
              <a:rPr lang="en" sz="1800" dirty="0" smtClean="0"/>
              <a:t>merge </a:t>
            </a:r>
            <a:r>
              <a:rPr lang="en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&lt;branch to be merged with the current&gt;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66397"/>
            <a:ext cx="4038600" cy="2490181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o Explicativo 2 (Borda e Ênfase) 8"/>
          <p:cNvSpPr/>
          <p:nvPr/>
        </p:nvSpPr>
        <p:spPr>
          <a:xfrm>
            <a:off x="1763688" y="4083918"/>
            <a:ext cx="1152128" cy="360040"/>
          </a:xfrm>
          <a:prstGeom prst="accentBorderCallout2">
            <a:avLst>
              <a:gd name="adj1" fmla="val 33255"/>
              <a:gd name="adj2" fmla="val 104724"/>
              <a:gd name="adj3" fmla="val 1373"/>
              <a:gd name="adj4" fmla="val 126359"/>
              <a:gd name="adj5" fmla="val -233308"/>
              <a:gd name="adj6" fmla="val 116314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tx1"/>
                </a:solidFill>
              </a:rPr>
              <a:t>otherList</a:t>
            </a:r>
            <a:endParaRPr lang="en-US" sz="1600" b="1" dirty="0">
              <a:solidFill>
                <a:schemeClr val="tx1"/>
              </a:solidFill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7050577" y="2283718"/>
            <a:ext cx="1450904" cy="432048"/>
            <a:chOff x="7164288" y="1995686"/>
            <a:chExt cx="1362766" cy="1152128"/>
          </a:xfrm>
        </p:grpSpPr>
        <p:sp>
          <p:nvSpPr>
            <p:cNvPr id="11" name="Chave direita 10"/>
            <p:cNvSpPr/>
            <p:nvPr/>
          </p:nvSpPr>
          <p:spPr>
            <a:xfrm>
              <a:off x="7164288" y="1995686"/>
              <a:ext cx="288032" cy="115212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7446934" y="2210014"/>
              <a:ext cx="1080120" cy="656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smtClean="0">
                  <a:solidFill>
                    <a:srgbClr val="FF0000"/>
                  </a:solidFill>
                </a:rPr>
                <a:t>master</a:t>
              </a:r>
              <a:endParaRPr lang="en-US" sz="1000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7050577" y="2889952"/>
            <a:ext cx="1342865" cy="432631"/>
            <a:chOff x="7164288" y="3219822"/>
            <a:chExt cx="1342865" cy="1080120"/>
          </a:xfrm>
        </p:grpSpPr>
        <p:sp>
          <p:nvSpPr>
            <p:cNvPr id="14" name="Chave direita 13"/>
            <p:cNvSpPr/>
            <p:nvPr/>
          </p:nvSpPr>
          <p:spPr>
            <a:xfrm>
              <a:off x="7164288" y="3219822"/>
              <a:ext cx="288032" cy="108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7427033" y="3405576"/>
              <a:ext cx="1080120" cy="614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err="1" smtClean="0">
                  <a:solidFill>
                    <a:srgbClr val="FF0000"/>
                  </a:solidFill>
                </a:rPr>
                <a:t>otherList</a:t>
              </a:r>
              <a:endParaRPr lang="en-US" sz="1000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7596336" y="3507854"/>
            <a:ext cx="1342865" cy="432631"/>
            <a:chOff x="7164288" y="3219822"/>
            <a:chExt cx="1342865" cy="1080120"/>
          </a:xfrm>
        </p:grpSpPr>
        <p:sp>
          <p:nvSpPr>
            <p:cNvPr id="17" name="Chave direita 16"/>
            <p:cNvSpPr/>
            <p:nvPr/>
          </p:nvSpPr>
          <p:spPr>
            <a:xfrm>
              <a:off x="7164288" y="3219822"/>
              <a:ext cx="288032" cy="108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7427033" y="3405576"/>
              <a:ext cx="1080120" cy="614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err="1" smtClean="0">
                  <a:solidFill>
                    <a:srgbClr val="FF0000"/>
                  </a:solidFill>
                </a:rPr>
                <a:t>git</a:t>
              </a:r>
              <a:r>
                <a:rPr lang="en-US" sz="1000" b="1" i="1" dirty="0" smtClean="0">
                  <a:solidFill>
                    <a:srgbClr val="FF0000"/>
                  </a:solidFill>
                </a:rPr>
                <a:t> merge</a:t>
              </a:r>
              <a:endParaRPr lang="en-US" sz="1000" b="1" i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Retângulo de cantos arredondados 7"/>
          <p:cNvSpPr/>
          <p:nvPr/>
        </p:nvSpPr>
        <p:spPr>
          <a:xfrm>
            <a:off x="4648200" y="1764003"/>
            <a:ext cx="4038600" cy="2490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u="sng" dirty="0" err="1">
                <a:solidFill>
                  <a:schemeClr val="tx1"/>
                </a:solidFill>
              </a:rPr>
              <a:t>git</a:t>
            </a:r>
            <a:r>
              <a:rPr lang="en-US" b="1" u="sng" dirty="0">
                <a:solidFill>
                  <a:schemeClr val="tx1"/>
                </a:solidFill>
              </a:rPr>
              <a:t> </a:t>
            </a:r>
            <a:r>
              <a:rPr lang="en-US" b="1" u="sng" dirty="0" smtClean="0">
                <a:solidFill>
                  <a:schemeClr val="tx1"/>
                </a:solidFill>
              </a:rPr>
              <a:t>merge</a:t>
            </a:r>
            <a:endParaRPr lang="en-US" b="1" u="sng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Join </a:t>
            </a:r>
            <a:r>
              <a:rPr lang="en-US" dirty="0" smtClean="0">
                <a:solidFill>
                  <a:schemeClr val="tx1"/>
                </a:solidFill>
              </a:rPr>
              <a:t>development </a:t>
            </a:r>
            <a:r>
              <a:rPr lang="en-US" dirty="0">
                <a:solidFill>
                  <a:schemeClr val="tx1"/>
                </a:solidFill>
              </a:rPr>
              <a:t>histories </a:t>
            </a:r>
            <a:r>
              <a:rPr lang="en-US" dirty="0" smtClean="0">
                <a:solidFill>
                  <a:schemeClr val="tx1"/>
                </a:solidFill>
              </a:rPr>
              <a:t>together.</a:t>
            </a:r>
          </a:p>
          <a:p>
            <a:pPr algn="ctr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b="1" i="1" dirty="0" smtClean="0">
                <a:solidFill>
                  <a:schemeClr val="tx1"/>
                </a:solidFill>
              </a:rPr>
              <a:t>Attention to conflicting modifications!!!</a:t>
            </a:r>
            <a:endParaRPr 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1881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46" y="1428750"/>
            <a:ext cx="4986707" cy="3165475"/>
          </a:xfr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 para a direita 1"/>
          <p:cNvSpPr/>
          <p:nvPr/>
        </p:nvSpPr>
        <p:spPr>
          <a:xfrm>
            <a:off x="251520" y="1347614"/>
            <a:ext cx="1728192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No conflict! </a:t>
            </a:r>
            <a:r>
              <a:rPr 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Seta para a direita 9"/>
          <p:cNvSpPr/>
          <p:nvPr/>
        </p:nvSpPr>
        <p:spPr>
          <a:xfrm>
            <a:off x="251520" y="1949805"/>
            <a:ext cx="1728192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HEAD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(</a:t>
            </a:r>
            <a:r>
              <a:rPr lang="en-US" b="1" i="1" dirty="0" smtClean="0">
                <a:solidFill>
                  <a:schemeClr val="tx1"/>
                </a:solidFill>
              </a:rPr>
              <a:t>master </a:t>
            </a:r>
            <a:r>
              <a:rPr lang="en-US" b="1" dirty="0" smtClean="0">
                <a:solidFill>
                  <a:schemeClr val="tx1"/>
                </a:solidFill>
              </a:rPr>
              <a:t>branch)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Seta para a direita 5"/>
          <p:cNvSpPr/>
          <p:nvPr/>
        </p:nvSpPr>
        <p:spPr>
          <a:xfrm>
            <a:off x="251520" y="2211710"/>
            <a:ext cx="1728192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Common ancestor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Seta para a direita 6"/>
          <p:cNvSpPr/>
          <p:nvPr/>
        </p:nvSpPr>
        <p:spPr>
          <a:xfrm>
            <a:off x="251520" y="2462432"/>
            <a:ext cx="1728192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chemeClr val="tx1"/>
                </a:solidFill>
              </a:rPr>
              <a:t>otherList</a:t>
            </a:r>
            <a:r>
              <a:rPr lang="en-US" b="1" dirty="0" smtClean="0">
                <a:solidFill>
                  <a:schemeClr val="tx1"/>
                </a:solidFill>
              </a:rPr>
              <a:t> branch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52795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0" grpId="0" animBg="1"/>
      <p:bldP spid="10" grpId="1" animBg="1"/>
      <p:bldP spid="6" grpId="0" animBg="1"/>
      <p:bldP spid="6" grpId="1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smtClean="0"/>
              <a:t>(After fixing conflict)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 smtClean="0"/>
              <a:t>git</a:t>
            </a:r>
            <a:r>
              <a:rPr lang="en-US" sz="2000" i="1" dirty="0" smtClean="0"/>
              <a:t> a</a:t>
            </a:r>
            <a:r>
              <a:rPr lang="en" sz="2000" i="1" dirty="0" smtClean="0"/>
              <a:t>dd ./myFriends.txt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 smtClean="0"/>
              <a:t>git</a:t>
            </a:r>
            <a:r>
              <a:rPr lang="en-US" sz="2000" i="1" dirty="0" smtClean="0"/>
              <a:t> </a:t>
            </a:r>
            <a:r>
              <a:rPr lang="en" sz="2000" i="1" dirty="0" smtClean="0"/>
              <a:t>commit</a:t>
            </a:r>
            <a:endParaRPr lang="en" sz="4000" i="1" dirty="0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08289"/>
            <a:ext cx="4038600" cy="2606397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724322"/>
            <a:ext cx="4042377" cy="257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970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2361018" y="4521233"/>
            <a:ext cx="446449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sz="1050" i="1" dirty="0" smtClean="0">
                <a:solidFill>
                  <a:schemeClr val="tx1"/>
                </a:solidFill>
              </a:rPr>
              <a:t>git merge &lt;branch name&gt;</a:t>
            </a:r>
          </a:p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sz="1050" i="1" dirty="0" smtClean="0">
                <a:solidFill>
                  <a:schemeClr val="tx1"/>
                </a:solidFill>
              </a:rPr>
              <a:t>git commit -a -m &lt;message&gt;</a:t>
            </a:r>
            <a:endParaRPr lang="en" sz="1050" i="1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419622"/>
            <a:ext cx="4182653" cy="3240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1643764"/>
            <a:ext cx="5227108" cy="280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095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 smtClean="0"/>
              <a:t>git</a:t>
            </a:r>
            <a:r>
              <a:rPr lang="en-US" sz="2000" i="1" dirty="0" smtClean="0"/>
              <a:t> </a:t>
            </a:r>
            <a:r>
              <a:rPr lang="en" sz="2000" i="1" dirty="0" smtClean="0"/>
              <a:t>log --oneline --graph</a:t>
            </a:r>
            <a:endParaRPr lang="en" sz="4000" i="1" dirty="0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171668"/>
            <a:ext cx="4038600" cy="1679639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875015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Software </a:t>
            </a:r>
            <a:r>
              <a:rPr lang="pt-BR" dirty="0" err="1" smtClean="0"/>
              <a:t>Configuration</a:t>
            </a:r>
            <a:r>
              <a:rPr lang="pt-BR" dirty="0" smtClean="0"/>
              <a:t> Management (SCM)</a:t>
            </a:r>
          </a:p>
          <a:p>
            <a:pPr lvl="1"/>
            <a:r>
              <a:rPr lang="pt-BR" dirty="0" err="1" smtClean="0"/>
              <a:t>Umbrella</a:t>
            </a:r>
            <a:r>
              <a:rPr lang="pt-BR" dirty="0" smtClean="0"/>
              <a:t> </a:t>
            </a:r>
            <a:r>
              <a:rPr lang="pt-BR" dirty="0" err="1" smtClean="0"/>
              <a:t>activity</a:t>
            </a:r>
            <a:r>
              <a:rPr lang="pt-BR" sz="1300" dirty="0" smtClean="0"/>
              <a:t> [Pressman, 2010]</a:t>
            </a:r>
          </a:p>
          <a:p>
            <a:pPr lvl="2"/>
            <a:r>
              <a:rPr lang="pt-BR" i="1" dirty="0" smtClean="0"/>
              <a:t>“</a:t>
            </a:r>
            <a:r>
              <a:rPr lang="pt-BR" i="1" dirty="0" err="1" smtClean="0"/>
              <a:t>The</a:t>
            </a:r>
            <a:r>
              <a:rPr lang="pt-BR" i="1" dirty="0" smtClean="0"/>
              <a:t> </a:t>
            </a:r>
            <a:r>
              <a:rPr lang="pt-BR" i="1" dirty="0" err="1" smtClean="0"/>
              <a:t>art</a:t>
            </a:r>
            <a:r>
              <a:rPr lang="pt-BR" i="1" dirty="0" smtClean="0"/>
              <a:t> </a:t>
            </a:r>
            <a:r>
              <a:rPr lang="pt-BR" i="1" dirty="0" err="1" smtClean="0"/>
              <a:t>of</a:t>
            </a:r>
            <a:r>
              <a:rPr lang="pt-BR" i="1" dirty="0" smtClean="0"/>
              <a:t> </a:t>
            </a:r>
            <a:r>
              <a:rPr lang="pt-BR" b="1" i="1" dirty="0" err="1" smtClean="0"/>
              <a:t>identifying</a:t>
            </a:r>
            <a:r>
              <a:rPr lang="pt-BR" i="1" dirty="0" smtClean="0"/>
              <a:t>, </a:t>
            </a:r>
            <a:r>
              <a:rPr lang="pt-BR" b="1" i="1" dirty="0" err="1" smtClean="0"/>
              <a:t>organizing</a:t>
            </a:r>
            <a:r>
              <a:rPr lang="pt-BR" i="1" dirty="0" smtClean="0"/>
              <a:t>, </a:t>
            </a:r>
            <a:r>
              <a:rPr lang="pt-BR" i="1" dirty="0" err="1" smtClean="0"/>
              <a:t>and</a:t>
            </a:r>
            <a:r>
              <a:rPr lang="pt-BR" i="1" dirty="0" smtClean="0"/>
              <a:t> </a:t>
            </a:r>
            <a:r>
              <a:rPr lang="pt-BR" b="1" i="1" dirty="0" err="1" smtClean="0"/>
              <a:t>controlling</a:t>
            </a:r>
            <a:r>
              <a:rPr lang="pt-BR" b="1" i="1" dirty="0" smtClean="0"/>
              <a:t> </a:t>
            </a:r>
            <a:r>
              <a:rPr lang="pt-BR" b="1" i="1" dirty="0" err="1" smtClean="0"/>
              <a:t>modifications</a:t>
            </a:r>
            <a:r>
              <a:rPr lang="pt-BR" b="1" i="1" dirty="0" smtClean="0"/>
              <a:t> </a:t>
            </a:r>
            <a:r>
              <a:rPr lang="pt-BR" i="1" dirty="0" smtClean="0"/>
              <a:t>to software </a:t>
            </a:r>
            <a:r>
              <a:rPr lang="pt-BR" i="1" dirty="0" err="1" smtClean="0"/>
              <a:t>being</a:t>
            </a:r>
            <a:r>
              <a:rPr lang="pt-BR" i="1" dirty="0" smtClean="0"/>
              <a:t> </a:t>
            </a:r>
            <a:r>
              <a:rPr lang="pt-BR" i="1" dirty="0" err="1" smtClean="0"/>
              <a:t>developed</a:t>
            </a:r>
            <a:r>
              <a:rPr lang="pt-BR" i="1" dirty="0" smtClean="0"/>
              <a:t>”</a:t>
            </a:r>
          </a:p>
          <a:p>
            <a:pPr lvl="2"/>
            <a:r>
              <a:rPr lang="pt-BR" dirty="0" smtClean="0"/>
              <a:t>Maximize </a:t>
            </a:r>
            <a:r>
              <a:rPr lang="pt-BR" dirty="0" err="1" smtClean="0"/>
              <a:t>productivity</a:t>
            </a:r>
            <a:r>
              <a:rPr lang="pt-BR" dirty="0" smtClean="0"/>
              <a:t> </a:t>
            </a:r>
            <a:r>
              <a:rPr lang="pt-BR" dirty="0" err="1" smtClean="0"/>
              <a:t>by</a:t>
            </a:r>
            <a:r>
              <a:rPr lang="pt-BR" dirty="0" smtClean="0"/>
              <a:t> </a:t>
            </a:r>
            <a:r>
              <a:rPr lang="pt-BR" dirty="0" err="1" smtClean="0"/>
              <a:t>minimizing</a:t>
            </a:r>
            <a:r>
              <a:rPr lang="pt-BR" dirty="0" smtClean="0"/>
              <a:t> </a:t>
            </a:r>
            <a:r>
              <a:rPr lang="pt-BR" dirty="0" err="1" smtClean="0"/>
              <a:t>mistakes</a:t>
            </a:r>
            <a:r>
              <a:rPr lang="pt-BR" dirty="0" smtClean="0"/>
              <a:t>  </a:t>
            </a:r>
            <a:r>
              <a:rPr lang="pt-BR" dirty="0" smtClean="0">
                <a:sym typeface="Wingdings" pitchFamily="2" charset="2"/>
              </a:rPr>
              <a:t> </a:t>
            </a:r>
            <a:r>
              <a:rPr lang="pt-BR" dirty="0" err="1" smtClean="0">
                <a:sym typeface="Wingdings" pitchFamily="2" charset="2"/>
              </a:rPr>
              <a:t>C</a:t>
            </a:r>
            <a:r>
              <a:rPr lang="pt-BR" dirty="0" err="1" smtClean="0"/>
              <a:t>onfusion</a:t>
            </a:r>
            <a:r>
              <a:rPr lang="pt-BR" dirty="0" smtClean="0"/>
              <a:t>!!!</a:t>
            </a:r>
          </a:p>
          <a:p>
            <a:pPr lvl="1"/>
            <a:r>
              <a:rPr lang="pt-BR" dirty="0" err="1" smtClean="0"/>
              <a:t>Tasks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err="1" smtClean="0"/>
              <a:t>Identification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smtClean="0"/>
              <a:t>Version </a:t>
            </a:r>
            <a:r>
              <a:rPr lang="pt-BR" dirty="0" err="1" smtClean="0"/>
              <a:t>control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err="1" smtClean="0"/>
              <a:t>Change</a:t>
            </a:r>
            <a:r>
              <a:rPr lang="pt-BR" dirty="0" smtClean="0"/>
              <a:t> </a:t>
            </a:r>
            <a:r>
              <a:rPr lang="pt-BR" dirty="0" err="1" smtClean="0"/>
              <a:t>Control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err="1" smtClean="0"/>
              <a:t>Configuration</a:t>
            </a:r>
            <a:r>
              <a:rPr lang="pt-BR" dirty="0" smtClean="0"/>
              <a:t> </a:t>
            </a:r>
            <a:r>
              <a:rPr lang="pt-BR" dirty="0" err="1" smtClean="0"/>
              <a:t>auditing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err="1" smtClean="0"/>
              <a:t>Reporting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endParaRPr lang="pt-BR" dirty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Version Control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Seta para a direita 3"/>
          <p:cNvSpPr/>
          <p:nvPr/>
        </p:nvSpPr>
        <p:spPr>
          <a:xfrm flipH="1">
            <a:off x="3328526" y="3301776"/>
            <a:ext cx="500066" cy="42862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4" y="4889602"/>
            <a:ext cx="914396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Pressman, R. S. Software engineering: A practitioner’s approach. 5th ed. McGraw-Hill Higher Education, 2001.</a:t>
            </a:r>
            <a:endParaRPr lang="pt-BR" sz="10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0000" y="1428750"/>
            <a:ext cx="5763999" cy="3165475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3923928" y="2187287"/>
            <a:ext cx="936104" cy="504056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ipse 7"/>
          <p:cNvSpPr/>
          <p:nvPr/>
        </p:nvSpPr>
        <p:spPr>
          <a:xfrm>
            <a:off x="4103946" y="3473906"/>
            <a:ext cx="1620181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3374343" y="2662768"/>
            <a:ext cx="684076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3887922" y="2439315"/>
            <a:ext cx="1116125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/>
          <p:cNvSpPr/>
          <p:nvPr/>
        </p:nvSpPr>
        <p:spPr>
          <a:xfrm>
            <a:off x="3906555" y="2676008"/>
            <a:ext cx="521430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ipse 11"/>
          <p:cNvSpPr/>
          <p:nvPr/>
        </p:nvSpPr>
        <p:spPr>
          <a:xfrm>
            <a:off x="2294430" y="2361496"/>
            <a:ext cx="1845522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/>
          <p:nvPr/>
        </p:nvSpPr>
        <p:spPr>
          <a:xfrm>
            <a:off x="4716016" y="2193098"/>
            <a:ext cx="594695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/>
          <p:cNvSpPr/>
          <p:nvPr/>
        </p:nvSpPr>
        <p:spPr>
          <a:xfrm>
            <a:off x="4860032" y="2537802"/>
            <a:ext cx="1146634" cy="720080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ipse 14"/>
          <p:cNvSpPr/>
          <p:nvPr/>
        </p:nvSpPr>
        <p:spPr>
          <a:xfrm>
            <a:off x="4283968" y="2684943"/>
            <a:ext cx="657596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ipse 15"/>
          <p:cNvSpPr/>
          <p:nvPr/>
        </p:nvSpPr>
        <p:spPr>
          <a:xfrm>
            <a:off x="3067887" y="2950800"/>
            <a:ext cx="2296201" cy="716762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ipse 16"/>
          <p:cNvSpPr/>
          <p:nvPr/>
        </p:nvSpPr>
        <p:spPr>
          <a:xfrm>
            <a:off x="2910318" y="3760878"/>
            <a:ext cx="2453770" cy="716762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ipse 17"/>
          <p:cNvSpPr/>
          <p:nvPr/>
        </p:nvSpPr>
        <p:spPr>
          <a:xfrm>
            <a:off x="3345813" y="1779662"/>
            <a:ext cx="2234299" cy="716762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474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6525" y="1428750"/>
            <a:ext cx="6330950" cy="3165475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GitHub 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96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err="1" smtClean="0"/>
              <a:t>Github</a:t>
            </a:r>
            <a:endParaRPr lang="en-US" sz="2400" dirty="0" smtClean="0"/>
          </a:p>
          <a:p>
            <a:r>
              <a:rPr lang="en-US" sz="2400" dirty="0" smtClean="0"/>
              <a:t>Social coding</a:t>
            </a:r>
          </a:p>
          <a:p>
            <a:r>
              <a:rPr lang="en-US" sz="2400" dirty="0"/>
              <a:t>Open source</a:t>
            </a:r>
          </a:p>
          <a:p>
            <a:r>
              <a:rPr lang="en-US" sz="2400" b="1" dirty="0" smtClean="0"/>
              <a:t>9.3M</a:t>
            </a:r>
            <a:r>
              <a:rPr lang="en-US" sz="2400" dirty="0"/>
              <a:t> </a:t>
            </a:r>
            <a:r>
              <a:rPr lang="en-US" sz="2400" dirty="0" smtClean="0"/>
              <a:t>people collaborating</a:t>
            </a:r>
          </a:p>
          <a:p>
            <a:r>
              <a:rPr lang="en-US" sz="2400" b="1" dirty="0"/>
              <a:t>21.9M</a:t>
            </a:r>
            <a:r>
              <a:rPr lang="en-US" sz="2400" dirty="0"/>
              <a:t> </a:t>
            </a:r>
            <a:r>
              <a:rPr lang="en-US" sz="2400" dirty="0" smtClean="0"/>
              <a:t>repositories</a:t>
            </a:r>
            <a:endParaRPr lang="en-US" sz="2400" dirty="0"/>
          </a:p>
        </p:txBody>
      </p:sp>
      <p:pic>
        <p:nvPicPr>
          <p:cNvPr id="9" name="Picture 2" descr="http://www.molecularecologist.com/wp-content/uploads/2013/11/github-logo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648200" y="1665287"/>
            <a:ext cx="40386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869043" y="4511782"/>
            <a:ext cx="15969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</a:t>
            </a:r>
            <a:endParaRPr lang="en-US" dirty="0"/>
          </a:p>
        </p:txBody>
      </p:sp>
      <p:pic>
        <p:nvPicPr>
          <p:cNvPr id="7" name="Picture 2" descr="Ruby on Rai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321" y="3901274"/>
            <a:ext cx="549002" cy="70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2279652" y="4634460"/>
            <a:ext cx="2220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/>
              <a:t>Ruby on Rails:</a:t>
            </a:r>
            <a:r>
              <a:rPr lang="en-US" sz="900" dirty="0"/>
              <a:t> Popular Web framework based on Ruby</a:t>
            </a:r>
          </a:p>
        </p:txBody>
      </p:sp>
      <p:pic>
        <p:nvPicPr>
          <p:cNvPr id="11" name="Picture 4" descr="https://camo.githubusercontent.com/f62dd37d424be94eda98d57a8ec32a63322edf40/687474703a2f2f692e696d6775722e636f6d2f754575464b52582e706e6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29" b="50086"/>
          <a:stretch/>
        </p:blipFill>
        <p:spPr bwMode="auto">
          <a:xfrm>
            <a:off x="566990" y="3867894"/>
            <a:ext cx="1633247" cy="73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566989" y="4639423"/>
            <a:ext cx="1633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/>
              <a:t>D3</a:t>
            </a:r>
            <a:r>
              <a:rPr lang="en-US" sz="900" dirty="0"/>
              <a:t>: JavaScript virtualization library for SVG and HTML</a:t>
            </a:r>
          </a:p>
        </p:txBody>
      </p:sp>
    </p:spTree>
    <p:extLst>
      <p:ext uri="{BB962C8B-B14F-4D97-AF65-F5344CB8AC3E}">
        <p14:creationId xmlns:p14="http://schemas.microsoft.com/office/powerpoint/2010/main" val="11462498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457200" y="1779662"/>
            <a:ext cx="8229600" cy="2571750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6876256" y="2368500"/>
            <a:ext cx="16561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 Username</a:t>
            </a:r>
            <a:endParaRPr lang="en-US" sz="18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US" sz="1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 Email</a:t>
            </a:r>
            <a:endParaRPr lang="en-US" sz="18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ß"/>
            </a:pPr>
            <a:r>
              <a:rPr lang="en-US" sz="1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Password</a:t>
            </a:r>
          </a:p>
          <a:p>
            <a:pPr marL="285750" indent="-285750">
              <a:buFont typeface="Wingdings" panose="05000000000000000000" pitchFamily="2" charset="2"/>
              <a:buChar char="ß"/>
            </a:pPr>
            <a:endParaRPr lang="en-US" sz="12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ß"/>
            </a:pPr>
            <a:r>
              <a:rPr lang="en-US" sz="1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Click here!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457200" y="4443958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hlinkClick r:id="rId4"/>
              </a:rPr>
              <a:t>https</a:t>
            </a:r>
            <a:r>
              <a:rPr lang="en-US" sz="2400" b="1" dirty="0">
                <a:solidFill>
                  <a:srgbClr val="FF0000"/>
                </a:solidFill>
                <a:hlinkClick r:id="rId4"/>
              </a:rPr>
              <a:t>://</a:t>
            </a:r>
            <a:r>
              <a:rPr lang="en-US" sz="2400" b="1" dirty="0" smtClean="0">
                <a:solidFill>
                  <a:srgbClr val="FF0000"/>
                </a:solidFill>
                <a:hlinkClick r:id="rId4"/>
              </a:rPr>
              <a:t>github.com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 – Create Account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929060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29" y="1420167"/>
            <a:ext cx="8229600" cy="3743325"/>
          </a:xfrm>
          <a:prstGeom prst="rect">
            <a:avLst/>
          </a:prstGeom>
        </p:spPr>
      </p:pic>
      <p:sp>
        <p:nvSpPr>
          <p:cNvPr id="9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 – Create Account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eta para a direita 11"/>
          <p:cNvSpPr/>
          <p:nvPr/>
        </p:nvSpPr>
        <p:spPr>
          <a:xfrm rot="8156682">
            <a:off x="4919425" y="4618696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561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b="34600"/>
          <a:stretch/>
        </p:blipFill>
        <p:spPr>
          <a:xfrm>
            <a:off x="2263846" y="1506438"/>
            <a:ext cx="4964090" cy="3480274"/>
          </a:xfrm>
          <a:prstGeom prst="rect">
            <a:avLst/>
          </a:prstGeom>
        </p:spPr>
      </p:pic>
      <p:sp>
        <p:nvSpPr>
          <p:cNvPr id="14" name="Seta para a direita 13"/>
          <p:cNvSpPr/>
          <p:nvPr/>
        </p:nvSpPr>
        <p:spPr>
          <a:xfrm rot="12997195">
            <a:off x="6893495" y="1579628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Seta para a direita 15"/>
          <p:cNvSpPr/>
          <p:nvPr/>
        </p:nvSpPr>
        <p:spPr>
          <a:xfrm rot="12997195">
            <a:off x="3487700" y="1574397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722" y="4604851"/>
            <a:ext cx="270082" cy="43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7157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6" grpId="0" animBg="1"/>
      <p:bldP spid="16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b="51400"/>
          <a:stretch/>
        </p:blipFill>
        <p:spPr>
          <a:xfrm>
            <a:off x="1382619" y="1640814"/>
            <a:ext cx="6378762" cy="3163184"/>
          </a:xfrm>
          <a:prstGeom prst="rect">
            <a:avLst/>
          </a:prstGeom>
        </p:spPr>
      </p:pic>
      <p:sp>
        <p:nvSpPr>
          <p:cNvPr id="16" name="Seta para a direita 15"/>
          <p:cNvSpPr/>
          <p:nvPr/>
        </p:nvSpPr>
        <p:spPr>
          <a:xfrm rot="8924741">
            <a:off x="5122575" y="1966324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Seta para a direita 16"/>
          <p:cNvSpPr/>
          <p:nvPr/>
        </p:nvSpPr>
        <p:spPr>
          <a:xfrm flipH="1">
            <a:off x="3375919" y="4408045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Seta para a direita 17"/>
          <p:cNvSpPr/>
          <p:nvPr/>
        </p:nvSpPr>
        <p:spPr>
          <a:xfrm>
            <a:off x="2267744" y="2715766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0053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8" grpId="0" animBg="1"/>
      <p:bldP spid="18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400" b="1" i="1" dirty="0" err="1" smtClean="0"/>
              <a:t>git</a:t>
            </a:r>
            <a:r>
              <a:rPr lang="en-US" sz="1400" b="1" i="1" dirty="0" smtClean="0"/>
              <a:t> remote add</a:t>
            </a:r>
            <a:r>
              <a:rPr lang="en" sz="14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&lt;repository name&gt; &lt;url&gt;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endParaRPr lang="en-US" sz="1400" b="1" i="1" dirty="0" smtClean="0"/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400" b="1" i="1" dirty="0" err="1" smtClean="0"/>
              <a:t>git</a:t>
            </a:r>
            <a:r>
              <a:rPr lang="en-US" sz="1400" b="1" i="1" dirty="0" smtClean="0"/>
              <a:t> push -u</a:t>
            </a:r>
            <a:r>
              <a:rPr lang="en" sz="14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" sz="1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&lt;repository name</a:t>
            </a:r>
            <a:r>
              <a:rPr lang="en" sz="14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 &lt;branch name&gt;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054208"/>
            <a:ext cx="4038600" cy="1914559"/>
          </a:xfrm>
          <a:prstGeom prst="rect">
            <a:avLst/>
          </a:prstGeom>
        </p:spPr>
      </p:pic>
      <p:sp>
        <p:nvSpPr>
          <p:cNvPr id="13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Sem Bordas) 5"/>
          <p:cNvSpPr/>
          <p:nvPr/>
        </p:nvSpPr>
        <p:spPr>
          <a:xfrm>
            <a:off x="372442" y="1812331"/>
            <a:ext cx="3677902" cy="288032"/>
          </a:xfrm>
          <a:prstGeom prst="callout2">
            <a:avLst>
              <a:gd name="adj1" fmla="val 121998"/>
              <a:gd name="adj2" fmla="val 68039"/>
              <a:gd name="adj3" fmla="val 147293"/>
              <a:gd name="adj4" fmla="val 81834"/>
              <a:gd name="adj5" fmla="val 225827"/>
              <a:gd name="adj6" fmla="val 89788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>
                <a:solidFill>
                  <a:schemeClr val="tx1"/>
                </a:solidFill>
              </a:rPr>
              <a:t>https://</a:t>
            </a:r>
            <a:r>
              <a:rPr lang="en-US" sz="1100" b="1" i="1" dirty="0" smtClean="0">
                <a:solidFill>
                  <a:schemeClr val="tx1"/>
                </a:solidFill>
              </a:rPr>
              <a:t>github.com/damascenodiego/myFriendsSample.git</a:t>
            </a:r>
            <a:endParaRPr lang="en" sz="11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8" name="Grupo 17"/>
          <p:cNvGrpSpPr/>
          <p:nvPr/>
        </p:nvGrpSpPr>
        <p:grpSpPr>
          <a:xfrm>
            <a:off x="1820117" y="2949720"/>
            <a:ext cx="782552" cy="510656"/>
            <a:chOff x="1820117" y="2949720"/>
            <a:chExt cx="782552" cy="510656"/>
          </a:xfrm>
        </p:grpSpPr>
        <p:sp>
          <p:nvSpPr>
            <p:cNvPr id="8" name="Texto Explicativo 2 (Sem Bordas) 7"/>
            <p:cNvSpPr/>
            <p:nvPr/>
          </p:nvSpPr>
          <p:spPr>
            <a:xfrm>
              <a:off x="1820117" y="2949720"/>
              <a:ext cx="782552" cy="216024"/>
            </a:xfrm>
            <a:prstGeom prst="callout2">
              <a:avLst>
                <a:gd name="adj1" fmla="val -17023"/>
                <a:gd name="adj2" fmla="val 53137"/>
                <a:gd name="adj3" fmla="val -63311"/>
                <a:gd name="adj4" fmla="val 70320"/>
                <a:gd name="adj5" fmla="val -127951"/>
                <a:gd name="adj6" fmla="val 95351"/>
              </a:avLst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sz="1200" b="1" i="1" dirty="0" smtClean="0">
                  <a:solidFill>
                    <a:schemeClr val="tx1"/>
                  </a:solidFill>
                </a:rPr>
                <a:t>origin</a:t>
              </a:r>
              <a:endParaRPr lang="en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4" name="Conector reto 3"/>
            <p:cNvCxnSpPr/>
            <p:nvPr/>
          </p:nvCxnSpPr>
          <p:spPr>
            <a:xfrm flipH="1">
              <a:off x="2052918" y="3237181"/>
              <a:ext cx="158476" cy="223195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o Explicativo 2 (Sem Bordas) 16"/>
          <p:cNvSpPr/>
          <p:nvPr/>
        </p:nvSpPr>
        <p:spPr>
          <a:xfrm>
            <a:off x="2843808" y="4011910"/>
            <a:ext cx="782552" cy="216024"/>
          </a:xfrm>
          <a:prstGeom prst="callout2">
            <a:avLst>
              <a:gd name="adj1" fmla="val -17023"/>
              <a:gd name="adj2" fmla="val 53137"/>
              <a:gd name="adj3" fmla="val -63311"/>
              <a:gd name="adj4" fmla="val 70320"/>
              <a:gd name="adj5" fmla="val -127951"/>
              <a:gd name="adj6" fmla="val 95351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</a:rPr>
              <a:t>master</a:t>
            </a:r>
            <a:endParaRPr lang="en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etângulo de cantos arredondados 9"/>
          <p:cNvSpPr/>
          <p:nvPr/>
        </p:nvSpPr>
        <p:spPr>
          <a:xfrm>
            <a:off x="4648200" y="1524000"/>
            <a:ext cx="4038600" cy="29749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u="sng" dirty="0" err="1">
                <a:solidFill>
                  <a:schemeClr val="tx1"/>
                </a:solidFill>
              </a:rPr>
              <a:t>git</a:t>
            </a:r>
            <a:r>
              <a:rPr lang="en-US" b="1" u="sng" dirty="0">
                <a:solidFill>
                  <a:schemeClr val="tx1"/>
                </a:solidFill>
              </a:rPr>
              <a:t> remote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Manage </a:t>
            </a:r>
            <a:r>
              <a:rPr lang="en-US" dirty="0">
                <a:solidFill>
                  <a:schemeClr val="tx1"/>
                </a:solidFill>
              </a:rPr>
              <a:t>the set of repositories ("remotes</a:t>
            </a:r>
            <a:r>
              <a:rPr lang="en-US" dirty="0" smtClean="0">
                <a:solidFill>
                  <a:schemeClr val="tx1"/>
                </a:solidFill>
              </a:rPr>
              <a:t>") whose </a:t>
            </a:r>
            <a:r>
              <a:rPr lang="en-US" dirty="0">
                <a:solidFill>
                  <a:schemeClr val="tx1"/>
                </a:solidFill>
              </a:rPr>
              <a:t>branches you track. </a:t>
            </a: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b="1" u="sng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push</a:t>
            </a:r>
            <a:endParaRPr lang="en-US" b="1" u="sng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Updates remote refs using local refs, while sending objects necessary to complete the given refs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9596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10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1" b="20355"/>
          <a:stretch/>
        </p:blipFill>
        <p:spPr>
          <a:xfrm>
            <a:off x="1835695" y="1377348"/>
            <a:ext cx="5472610" cy="3766152"/>
          </a:xfrm>
          <a:prstGeom prst="rect">
            <a:avLst/>
          </a:prstGeom>
        </p:spPr>
      </p:pic>
      <p:sp>
        <p:nvSpPr>
          <p:cNvPr id="10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42386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lvl="1" indent="0" algn="ctr">
              <a:buNone/>
            </a:pPr>
            <a:r>
              <a:rPr lang="pt-BR" sz="2800" i="1" dirty="0" smtClean="0"/>
              <a:t>“</a:t>
            </a:r>
            <a:r>
              <a:rPr lang="pt-BR" sz="2800" i="1" dirty="0" err="1" smtClean="0"/>
              <a:t>The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task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of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keeping</a:t>
            </a:r>
            <a:r>
              <a:rPr lang="pt-BR" sz="2800" i="1" dirty="0" smtClean="0"/>
              <a:t> a software system </a:t>
            </a:r>
            <a:r>
              <a:rPr lang="pt-BR" sz="2800" i="1" dirty="0" err="1" smtClean="0"/>
              <a:t>consisting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of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many</a:t>
            </a:r>
            <a:r>
              <a:rPr lang="pt-BR" sz="2800" i="1" dirty="0" smtClean="0"/>
              <a:t> versions </a:t>
            </a:r>
            <a:r>
              <a:rPr lang="pt-BR" sz="2800" i="1" dirty="0" err="1" smtClean="0"/>
              <a:t>and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configurations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well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organized</a:t>
            </a:r>
            <a:r>
              <a:rPr lang="pt-BR" sz="2800" i="1" dirty="0" smtClean="0"/>
              <a:t>”</a:t>
            </a:r>
            <a:r>
              <a:rPr lang="pt-BR" sz="1400" i="1" dirty="0" smtClean="0"/>
              <a:t> </a:t>
            </a:r>
          </a:p>
          <a:p>
            <a:pPr marL="0" lvl="1" indent="0" algn="r">
              <a:buNone/>
            </a:pPr>
            <a:r>
              <a:rPr lang="pt-BR" sz="1400" dirty="0" smtClean="0"/>
              <a:t>[</a:t>
            </a:r>
            <a:r>
              <a:rPr lang="en-US" sz="1400" dirty="0" smtClean="0"/>
              <a:t>Kemper &amp; Oxley, 2012</a:t>
            </a:r>
            <a:r>
              <a:rPr lang="pt-BR" sz="1400" dirty="0" smtClean="0"/>
              <a:t>]</a:t>
            </a:r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Version Control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Kemper C., Oxley, I. 2012. Foundation Version Control for Web Developers. </a:t>
            </a:r>
            <a:r>
              <a:rPr lang="en-US" sz="1000" dirty="0" err="1" smtClean="0"/>
              <a:t>Appress</a:t>
            </a:r>
            <a:r>
              <a:rPr lang="en-US" sz="1000" dirty="0" smtClean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r="20499"/>
          <a:stretch>
            <a:fillRect/>
          </a:stretch>
        </p:blipFill>
        <p:spPr bwMode="auto">
          <a:xfrm>
            <a:off x="2678893" y="3714758"/>
            <a:ext cx="3786214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b="1" i="1" dirty="0" err="1" smtClean="0"/>
              <a:t>git</a:t>
            </a:r>
            <a:r>
              <a:rPr lang="en-US" sz="2400" b="1" i="1" dirty="0" smtClean="0"/>
              <a:t> c</a:t>
            </a:r>
            <a:r>
              <a:rPr lang="en" sz="2400" b="1" i="1" dirty="0" smtClean="0"/>
              <a:t>lone</a:t>
            </a:r>
            <a:r>
              <a:rPr lang="en" sz="2400" i="1" dirty="0" smtClean="0"/>
              <a:t> </a:t>
            </a:r>
            <a:r>
              <a:rPr lang="en" sz="1800" b="1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&lt;url&gt; </a:t>
            </a:r>
            <a:r>
              <a:rPr lang="en" sz="1800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&lt;target directory&gt;</a:t>
            </a:r>
            <a:endParaRPr lang="en" sz="2400" i="1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Espaço Reservado para Conteúdo 4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4648200" y="1974828"/>
            <a:ext cx="4038600" cy="2073319"/>
          </a:xfrm>
          <a:prstGeom prst="rect">
            <a:avLst/>
          </a:prstGeom>
        </p:spPr>
      </p:pic>
      <p:sp>
        <p:nvSpPr>
          <p:cNvPr id="10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Clone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o Explicativo 2 (Sem Bordas) 7"/>
          <p:cNvSpPr/>
          <p:nvPr/>
        </p:nvSpPr>
        <p:spPr>
          <a:xfrm>
            <a:off x="606388" y="3939902"/>
            <a:ext cx="3740224" cy="456513"/>
          </a:xfrm>
          <a:prstGeom prst="callout2">
            <a:avLst>
              <a:gd name="adj1" fmla="val -8723"/>
              <a:gd name="adj2" fmla="val 46263"/>
              <a:gd name="adj3" fmla="val -92361"/>
              <a:gd name="adj4" fmla="val 49601"/>
              <a:gd name="adj5" fmla="val -151443"/>
              <a:gd name="adj6" fmla="val 44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  <a:hlinkClick r:id="rId4"/>
              </a:rPr>
              <a:t>http://github.com/damascenodiego/myFriendsSample</a:t>
            </a:r>
            <a:endParaRPr lang="en" sz="12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4648200" y="1823355"/>
            <a:ext cx="4038600" cy="2376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u="sng" dirty="0" err="1">
                <a:solidFill>
                  <a:schemeClr val="tx1"/>
                </a:solidFill>
              </a:rPr>
              <a:t>git</a:t>
            </a:r>
            <a:r>
              <a:rPr lang="en-US" b="1" u="sng" dirty="0">
                <a:solidFill>
                  <a:schemeClr val="tx1"/>
                </a:solidFill>
              </a:rPr>
              <a:t> </a:t>
            </a:r>
            <a:r>
              <a:rPr lang="en-US" b="1" u="sng" dirty="0" smtClean="0">
                <a:solidFill>
                  <a:schemeClr val="tx1"/>
                </a:solidFill>
              </a:rPr>
              <a:t>clone</a:t>
            </a:r>
            <a:endParaRPr lang="en-US" b="1" u="sng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Clone a repository into a new </a:t>
            </a:r>
            <a:r>
              <a:rPr lang="en-US" dirty="0" smtClean="0">
                <a:solidFill>
                  <a:schemeClr val="tx1"/>
                </a:solidFill>
              </a:rPr>
              <a:t>directory.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5357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400" b="1" i="1" dirty="0" smtClean="0"/>
              <a:t>(</a:t>
            </a:r>
            <a:r>
              <a:rPr lang="en-US" sz="1400" b="1" i="1" dirty="0"/>
              <a:t>Sort names </a:t>
            </a:r>
            <a:r>
              <a:rPr lang="en-US" sz="1400" b="1" i="1" dirty="0" smtClean="0"/>
              <a:t>on myFriends.txt</a:t>
            </a:r>
            <a:r>
              <a:rPr lang="en-US" sz="1400" b="1" i="1" dirty="0"/>
              <a:t>)</a:t>
            </a:r>
            <a:endParaRPr lang="en" sz="1400" b="1" i="1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400" b="1" i="1" dirty="0" err="1" smtClean="0"/>
              <a:t>git</a:t>
            </a:r>
            <a:r>
              <a:rPr lang="en-US" sz="1400" b="1" i="1" dirty="0" smtClean="0"/>
              <a:t> commit –a –m ‘sorted’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400" b="1" i="1" dirty="0" err="1" smtClean="0"/>
              <a:t>git</a:t>
            </a:r>
            <a:r>
              <a:rPr lang="en-US" sz="1400" b="1" i="1" dirty="0" smtClean="0"/>
              <a:t> push –u </a:t>
            </a:r>
            <a:r>
              <a:rPr lang="en" sz="14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&lt;repository name&gt; &lt;branch name&gt;</a:t>
            </a:r>
          </a:p>
        </p:txBody>
      </p:sp>
      <p:sp>
        <p:nvSpPr>
          <p:cNvPr id="10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Push to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o Explicativo 2 (Sem Bordas) 7"/>
          <p:cNvSpPr/>
          <p:nvPr/>
        </p:nvSpPr>
        <p:spPr>
          <a:xfrm>
            <a:off x="1403648" y="4011910"/>
            <a:ext cx="782552" cy="216024"/>
          </a:xfrm>
          <a:prstGeom prst="callout2">
            <a:avLst>
              <a:gd name="adj1" fmla="val -17023"/>
              <a:gd name="adj2" fmla="val 53137"/>
              <a:gd name="adj3" fmla="val -63311"/>
              <a:gd name="adj4" fmla="val 70320"/>
              <a:gd name="adj5" fmla="val -127951"/>
              <a:gd name="adj6" fmla="val 95351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</a:rPr>
              <a:t>origin</a:t>
            </a:r>
            <a:endParaRPr lang="en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Texto Explicativo 2 (Sem Bordas) 16"/>
          <p:cNvSpPr/>
          <p:nvPr/>
        </p:nvSpPr>
        <p:spPr>
          <a:xfrm>
            <a:off x="2710491" y="4011910"/>
            <a:ext cx="782552" cy="216024"/>
          </a:xfrm>
          <a:prstGeom prst="callout2">
            <a:avLst>
              <a:gd name="adj1" fmla="val -17023"/>
              <a:gd name="adj2" fmla="val 53137"/>
              <a:gd name="adj3" fmla="val -63311"/>
              <a:gd name="adj4" fmla="val 70320"/>
              <a:gd name="adj5" fmla="val -127951"/>
              <a:gd name="adj6" fmla="val 95351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</a:rPr>
              <a:t>master</a:t>
            </a:r>
            <a:endParaRPr lang="en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5" name="Espaço Reservado para Conteúdo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067694"/>
            <a:ext cx="4038600" cy="2016846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/>
          <a:srcRect l="1447"/>
          <a:stretch/>
        </p:blipFill>
        <p:spPr>
          <a:xfrm>
            <a:off x="4648200" y="2067694"/>
            <a:ext cx="3961110" cy="2016846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067694"/>
            <a:ext cx="4038600" cy="20707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2067694"/>
            <a:ext cx="3929062" cy="19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979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6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smtClean="0"/>
              <a:t>What if a </a:t>
            </a:r>
            <a:r>
              <a:rPr lang="en-US" sz="2000" b="1" i="1" dirty="0" smtClean="0"/>
              <a:t>local repository</a:t>
            </a:r>
            <a:r>
              <a:rPr lang="en-US" sz="2000" i="1" dirty="0" smtClean="0"/>
              <a:t> is </a:t>
            </a:r>
            <a:r>
              <a:rPr lang="en-US" sz="2000" b="1" i="1" dirty="0" smtClean="0"/>
              <a:t>not up to date</a:t>
            </a:r>
            <a:r>
              <a:rPr lang="en-US" sz="2000" i="1" dirty="0" smtClean="0"/>
              <a:t>?</a:t>
            </a:r>
            <a:endParaRPr lang="en" sz="4000" i="1" dirty="0"/>
          </a:p>
        </p:txBody>
      </p:sp>
      <p:sp>
        <p:nvSpPr>
          <p:cNvPr id="9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Pull and Fetch from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3059832" y="3651870"/>
            <a:ext cx="3312368" cy="529840"/>
            <a:chOff x="2267744" y="3657551"/>
            <a:chExt cx="3312368" cy="529840"/>
          </a:xfrm>
        </p:grpSpPr>
        <p:pic>
          <p:nvPicPr>
            <p:cNvPr id="6" name="Espaço Reservado para Conteúdo 2"/>
            <p:cNvPicPr>
              <a:picLocks noChangeAspect="1"/>
            </p:cNvPicPr>
            <p:nvPr/>
          </p:nvPicPr>
          <p:blipFill rotWithShape="1">
            <a:blip r:embed="rId3"/>
            <a:srcRect l="26115" t="64742" r="47725" b="18520"/>
            <a:stretch/>
          </p:blipFill>
          <p:spPr>
            <a:xfrm>
              <a:off x="3923928" y="3657551"/>
              <a:ext cx="1656184" cy="529840"/>
            </a:xfrm>
            <a:prstGeom prst="round2DiagRect">
              <a:avLst>
                <a:gd name="adj1" fmla="val 0"/>
                <a:gd name="adj2" fmla="val 32258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Espaço Reservado para Conteúdo 2"/>
            <p:cNvPicPr>
              <a:picLocks noChangeAspect="1"/>
            </p:cNvPicPr>
            <p:nvPr/>
          </p:nvPicPr>
          <p:blipFill rotWithShape="1">
            <a:blip r:embed="rId3"/>
            <a:srcRect l="54549" t="64742" r="26115" b="18520"/>
            <a:stretch/>
          </p:blipFill>
          <p:spPr>
            <a:xfrm>
              <a:off x="2267744" y="3657551"/>
              <a:ext cx="1224136" cy="52984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560118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b="1" i="1" dirty="0" err="1" smtClean="0"/>
              <a:t>git</a:t>
            </a:r>
            <a:r>
              <a:rPr lang="en-US" sz="2000" b="1" i="1" dirty="0" smtClean="0"/>
              <a:t> </a:t>
            </a:r>
            <a:r>
              <a:rPr lang="en" sz="2000" b="1" i="1" dirty="0" smtClean="0"/>
              <a:t>pull </a:t>
            </a:r>
            <a:r>
              <a:rPr lang="en" sz="20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&lt;remote name&gt;</a:t>
            </a:r>
            <a:endParaRPr lang="en" sz="40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Espaço Reservado para Conteúdo 16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58758"/>
          <a:stretch/>
        </p:blipFill>
        <p:spPr>
          <a:xfrm>
            <a:off x="5072825" y="1428741"/>
            <a:ext cx="3189347" cy="1305485"/>
          </a:xfrm>
          <a:prstGeom prst="rect">
            <a:avLst/>
          </a:prstGeom>
        </p:spPr>
      </p:pic>
      <p:sp>
        <p:nvSpPr>
          <p:cNvPr id="9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Pull from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Sem Bordas) 5"/>
          <p:cNvSpPr/>
          <p:nvPr/>
        </p:nvSpPr>
        <p:spPr>
          <a:xfrm>
            <a:off x="1989248" y="3507854"/>
            <a:ext cx="782552" cy="216024"/>
          </a:xfrm>
          <a:prstGeom prst="callout2">
            <a:avLst>
              <a:gd name="adj1" fmla="val -17023"/>
              <a:gd name="adj2" fmla="val 53137"/>
              <a:gd name="adj3" fmla="val -63311"/>
              <a:gd name="adj4" fmla="val 70320"/>
              <a:gd name="adj5" fmla="val -127951"/>
              <a:gd name="adj6" fmla="val 95351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</a:rPr>
              <a:t>origin</a:t>
            </a:r>
            <a:endParaRPr lang="en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9" name="Espaço Reservado para Conteúdo 16"/>
          <p:cNvPicPr>
            <a:picLocks noChangeAspect="1"/>
          </p:cNvPicPr>
          <p:nvPr/>
        </p:nvPicPr>
        <p:blipFill rotWithShape="1">
          <a:blip r:embed="rId3"/>
          <a:srcRect b="29923"/>
          <a:stretch/>
        </p:blipFill>
        <p:spPr>
          <a:xfrm>
            <a:off x="5072825" y="1428741"/>
            <a:ext cx="3189347" cy="2218286"/>
          </a:xfrm>
          <a:prstGeom prst="rect">
            <a:avLst/>
          </a:prstGeom>
        </p:spPr>
      </p:pic>
      <p:pic>
        <p:nvPicPr>
          <p:cNvPr id="20" name="Espaço Reservado para Conteúdo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825" y="1428741"/>
            <a:ext cx="3189347" cy="3165475"/>
          </a:xfrm>
          <a:prstGeom prst="rect">
            <a:avLst/>
          </a:prstGeom>
        </p:spPr>
      </p:pic>
      <p:sp>
        <p:nvSpPr>
          <p:cNvPr id="10" name="Retângulo de cantos arredondados 9"/>
          <p:cNvSpPr/>
          <p:nvPr/>
        </p:nvSpPr>
        <p:spPr>
          <a:xfrm>
            <a:off x="4663480" y="1823346"/>
            <a:ext cx="4038600" cy="2376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u="sng" dirty="0" err="1">
                <a:solidFill>
                  <a:schemeClr val="tx1"/>
                </a:solidFill>
              </a:rPr>
              <a:t>git</a:t>
            </a:r>
            <a:r>
              <a:rPr lang="en-US" b="1" u="sng" dirty="0">
                <a:solidFill>
                  <a:schemeClr val="tx1"/>
                </a:solidFill>
              </a:rPr>
              <a:t> </a:t>
            </a:r>
            <a:r>
              <a:rPr lang="en-US" b="1" u="sng" dirty="0" smtClean="0">
                <a:solidFill>
                  <a:schemeClr val="tx1"/>
                </a:solidFill>
              </a:rPr>
              <a:t>pull</a:t>
            </a:r>
            <a:endParaRPr lang="en-US" b="1" u="sng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Fetch from and integrate with </a:t>
            </a:r>
            <a:r>
              <a:rPr lang="en-US" dirty="0" smtClean="0">
                <a:solidFill>
                  <a:schemeClr val="tx1"/>
                </a:solidFill>
              </a:rPr>
              <a:t>a </a:t>
            </a:r>
            <a:r>
              <a:rPr lang="en-US" dirty="0">
                <a:solidFill>
                  <a:schemeClr val="tx1"/>
                </a:solidFill>
              </a:rPr>
              <a:t>local </a:t>
            </a:r>
            <a:r>
              <a:rPr lang="en-US" dirty="0" smtClean="0">
                <a:solidFill>
                  <a:schemeClr val="tx1"/>
                </a:solidFill>
              </a:rPr>
              <a:t>branch.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6188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b="1" i="1" dirty="0" err="1" smtClean="0"/>
              <a:t>git</a:t>
            </a:r>
            <a:r>
              <a:rPr lang="en-US" sz="2000" b="1" i="1" dirty="0" smtClean="0"/>
              <a:t> </a:t>
            </a:r>
            <a:r>
              <a:rPr lang="en" sz="2000" b="1" i="1" dirty="0" smtClean="0"/>
              <a:t>fetch </a:t>
            </a:r>
            <a:r>
              <a:rPr lang="en" sz="20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&lt;remote name&gt;</a:t>
            </a:r>
            <a:endParaRPr lang="en" sz="40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Espaço Reservado para Conteúdo 1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176783"/>
            <a:ext cx="4038600" cy="1669409"/>
          </a:xfrm>
          <a:prstGeom prst="rect">
            <a:avLst/>
          </a:prstGeom>
        </p:spPr>
      </p:pic>
      <p:sp>
        <p:nvSpPr>
          <p:cNvPr id="10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– Fetch from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Sem Bordas) 5"/>
          <p:cNvSpPr/>
          <p:nvPr/>
        </p:nvSpPr>
        <p:spPr>
          <a:xfrm>
            <a:off x="1989248" y="3507854"/>
            <a:ext cx="782552" cy="216024"/>
          </a:xfrm>
          <a:prstGeom prst="callout2">
            <a:avLst>
              <a:gd name="adj1" fmla="val -17023"/>
              <a:gd name="adj2" fmla="val 53137"/>
              <a:gd name="adj3" fmla="val -63311"/>
              <a:gd name="adj4" fmla="val 70320"/>
              <a:gd name="adj5" fmla="val -127951"/>
              <a:gd name="adj6" fmla="val 95351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</a:rPr>
              <a:t>origin</a:t>
            </a:r>
            <a:endParaRPr lang="en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Espaço Reservado para Conteúdo 14"/>
          <p:cNvSpPr txBox="1">
            <a:spLocks/>
          </p:cNvSpPr>
          <p:nvPr/>
        </p:nvSpPr>
        <p:spPr>
          <a:xfrm>
            <a:off x="4648200" y="1844031"/>
            <a:ext cx="4038600" cy="23349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fetch</a:t>
            </a:r>
          </a:p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n-US" dirty="0" smtClean="0">
                <a:solidFill>
                  <a:schemeClr val="tx1"/>
                </a:solidFill>
              </a:rPr>
              <a:t>Fetches named heads or tags from one or more other repositories, along with the objects necessary to complete them.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9997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s://ccistudentcenterblog.files.wordpress.com/2013/09/github-social-coding.jp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57200" y="1695468"/>
            <a:ext cx="4038600" cy="26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rlv.zcache.com.br/voce_bifurcar_se_a_mim_github_boton-r8ffc95d1fed748919cc023d2d904d6b3_x7j3i_8byvr_512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084762" y="1428750"/>
            <a:ext cx="3165475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 – Fork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Picture 2" descr="http://aral.github.io/fork-me-on-github-retina-ribbons/right-red@2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646" y="-20538"/>
            <a:ext cx="1974354" cy="197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67185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1" b="23400"/>
          <a:stretch/>
        </p:blipFill>
        <p:spPr>
          <a:xfrm>
            <a:off x="457200" y="1491630"/>
            <a:ext cx="8229600" cy="3384376"/>
          </a:xfrm>
          <a:prstGeom prst="rect">
            <a:avLst/>
          </a:prstGeom>
        </p:spPr>
      </p:pic>
      <p:pic>
        <p:nvPicPr>
          <p:cNvPr id="16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902" y="1911557"/>
            <a:ext cx="516504" cy="83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 – Fork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2" descr="http://aral.github.io/fork-me-on-github-retina-ribbons/right-red@2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646" y="-20538"/>
            <a:ext cx="1974354" cy="197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00595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8" b="20973"/>
          <a:stretch/>
        </p:blipFill>
        <p:spPr>
          <a:xfrm>
            <a:off x="457200" y="1491630"/>
            <a:ext cx="8229600" cy="3528392"/>
          </a:xfrm>
          <a:prstGeom prst="rect">
            <a:avLst/>
          </a:prstGeom>
        </p:spPr>
      </p:pic>
      <p:sp>
        <p:nvSpPr>
          <p:cNvPr id="13" name="Seta para a direita 12"/>
          <p:cNvSpPr/>
          <p:nvPr/>
        </p:nvSpPr>
        <p:spPr>
          <a:xfrm flipH="1">
            <a:off x="7020154" y="1734050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Fork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2" descr="http://aral.github.io/fork-me-on-github-retina-ribbons/right-red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646" y="-20538"/>
            <a:ext cx="1974354" cy="197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3466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t="10283" r="-411" b="25200"/>
          <a:stretch/>
        </p:blipFill>
        <p:spPr>
          <a:xfrm>
            <a:off x="2242813" y="1358494"/>
            <a:ext cx="4777340" cy="3764690"/>
          </a:xfrm>
          <a:prstGeom prst="rect">
            <a:avLst/>
          </a:prstGeo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Delete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867894"/>
            <a:ext cx="178074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7560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0" b="10501"/>
          <a:stretch/>
        </p:blipFill>
        <p:spPr>
          <a:xfrm>
            <a:off x="2602734" y="1392439"/>
            <a:ext cx="4057498" cy="3724870"/>
          </a:xfrm>
          <a:prstGeom prst="rect">
            <a:avLst/>
          </a:prstGeo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Delete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003486" y="4704805"/>
            <a:ext cx="216024" cy="34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1" t="18655" r="30360" b="58582"/>
          <a:stretch/>
        </p:blipFill>
        <p:spPr>
          <a:xfrm>
            <a:off x="2177226" y="1475454"/>
            <a:ext cx="4915054" cy="3333350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1619672" y="3517634"/>
            <a:ext cx="688776" cy="7717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2204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Version Control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9458" name="Picture 2" descr="http://venturebeat.com/wp-content/uploads/2011/06/cut_copy_past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3749" y="2316972"/>
            <a:ext cx="1749068" cy="17525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462" name="Picture 6" descr="http://lawyertechreview.com/wp-content/uploads/2011/03/Dropbox-logo.png"/>
          <p:cNvPicPr>
            <a:picLocks noChangeAspect="1" noChangeArrowheads="1"/>
          </p:cNvPicPr>
          <p:nvPr/>
        </p:nvPicPr>
        <p:blipFill>
          <a:blip r:embed="rId4"/>
          <a:srcRect t="15000" b="4999"/>
          <a:stretch>
            <a:fillRect/>
          </a:stretch>
        </p:blipFill>
        <p:spPr bwMode="auto">
          <a:xfrm>
            <a:off x="3876146" y="2478886"/>
            <a:ext cx="1190620" cy="1428752"/>
          </a:xfrm>
          <a:prstGeom prst="rect">
            <a:avLst/>
          </a:prstGeom>
          <a:noFill/>
        </p:spPr>
      </p:pic>
      <p:grpSp>
        <p:nvGrpSpPr>
          <p:cNvPr id="8" name="Grupo 7"/>
          <p:cNvGrpSpPr/>
          <p:nvPr/>
        </p:nvGrpSpPr>
        <p:grpSpPr>
          <a:xfrm>
            <a:off x="5990095" y="1885948"/>
            <a:ext cx="1950156" cy="2614628"/>
            <a:chOff x="6357950" y="2000246"/>
            <a:chExt cx="1950156" cy="2614628"/>
          </a:xfrm>
        </p:grpSpPr>
        <p:pic>
          <p:nvPicPr>
            <p:cNvPr id="19460" name="Picture 4" descr="http://cdn.makeuseof.com/wp-content/uploads/2013/02/google-docs-tips-3.jpg?35dc20"/>
            <p:cNvPicPr>
              <a:picLocks noChangeAspect="1" noChangeArrowheads="1"/>
            </p:cNvPicPr>
            <p:nvPr/>
          </p:nvPicPr>
          <p:blipFill>
            <a:blip r:embed="rId5"/>
            <a:srcRect l="56382" t="1136" b="6249"/>
            <a:stretch>
              <a:fillRect/>
            </a:stretch>
          </p:blipFill>
          <p:spPr bwMode="auto">
            <a:xfrm>
              <a:off x="6500826" y="3000378"/>
              <a:ext cx="1647488" cy="1614496"/>
            </a:xfrm>
            <a:prstGeom prst="rect">
              <a:avLst/>
            </a:prstGeom>
            <a:noFill/>
          </p:spPr>
        </p:pic>
        <p:pic>
          <p:nvPicPr>
            <p:cNvPr id="19464" name="Picture 8" descr="http://s.glbimg.com/po/tt/f/original/2012/04/12/googledocs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357950" y="2000246"/>
              <a:ext cx="1950156" cy="862002"/>
            </a:xfrm>
            <a:prstGeom prst="rect">
              <a:avLst/>
            </a:prstGeom>
            <a:noFill/>
          </p:spPr>
        </p:pic>
      </p:grpSp>
      <p:pic>
        <p:nvPicPr>
          <p:cNvPr id="19468" name="Picture 12" descr="http://www.21stcenturyschools.com/group_jigsaw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71670" y="1428742"/>
            <a:ext cx="4857784" cy="36530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Delete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5" r="-445" b="52800"/>
          <a:stretch/>
        </p:blipFill>
        <p:spPr>
          <a:xfrm>
            <a:off x="1403648" y="1419622"/>
            <a:ext cx="6336704" cy="3620938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1061248" y="2319866"/>
            <a:ext cx="688776" cy="7717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9408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Readme.md</a:t>
            </a:r>
            <a:endParaRPr lang="en-US" dirty="0"/>
          </a:p>
          <a:p>
            <a:r>
              <a:rPr lang="en-US" dirty="0"/>
              <a:t>Wiki page</a:t>
            </a:r>
          </a:p>
          <a:p>
            <a:r>
              <a:rPr lang="en-US" dirty="0"/>
              <a:t>Web </a:t>
            </a:r>
            <a:r>
              <a:rPr lang="en-US" dirty="0" smtClean="0"/>
              <a:t>diff (code/image)</a:t>
            </a:r>
            <a:endParaRPr lang="en-US" dirty="0"/>
          </a:p>
          <a:p>
            <a:r>
              <a:rPr lang="en-US" dirty="0" smtClean="0"/>
              <a:t>Pull Request</a:t>
            </a:r>
          </a:p>
          <a:p>
            <a:r>
              <a:rPr lang="en-US" dirty="0"/>
              <a:t>Comment &amp; </a:t>
            </a:r>
            <a:r>
              <a:rPr lang="en-US" dirty="0" smtClean="0"/>
              <a:t>Discuss</a:t>
            </a:r>
          </a:p>
          <a:p>
            <a:r>
              <a:rPr lang="en-US" dirty="0" smtClean="0"/>
              <a:t>Issue Tracking</a:t>
            </a:r>
            <a:endParaRPr lang="en-US" dirty="0"/>
          </a:p>
        </p:txBody>
      </p:sp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Other features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47927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Readme.md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6" r="19376" b="17801"/>
          <a:stretch/>
        </p:blipFill>
        <p:spPr>
          <a:xfrm>
            <a:off x="2339752" y="1383474"/>
            <a:ext cx="4464496" cy="374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468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Wiki Page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2" r="26942" b="54734"/>
          <a:stretch/>
        </p:blipFill>
        <p:spPr>
          <a:xfrm>
            <a:off x="1835696" y="1518633"/>
            <a:ext cx="5472608" cy="3357373"/>
          </a:xfrm>
          <a:prstGeom prst="rect">
            <a:avLst/>
          </a:prstGeom>
        </p:spPr>
      </p:pic>
      <p:pic>
        <p:nvPicPr>
          <p:cNvPr id="5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435846"/>
            <a:ext cx="176971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r="24625" b="50823"/>
          <a:stretch/>
        </p:blipFill>
        <p:spPr>
          <a:xfrm>
            <a:off x="1510952" y="1419622"/>
            <a:ext cx="6122096" cy="37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305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Web Diff (Code)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0" t="15000" r="16750" b="15000"/>
          <a:stretch/>
        </p:blipFill>
        <p:spPr>
          <a:xfrm>
            <a:off x="1835696" y="1419622"/>
            <a:ext cx="547260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353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44" y="1428750"/>
            <a:ext cx="4606311" cy="3165475"/>
          </a:xfr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Web Diff (Image)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02253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2483768" y="1428742"/>
            <a:ext cx="4176464" cy="3165880"/>
          </a:xfrm>
        </p:spPr>
        <p:txBody>
          <a:bodyPr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/>
              <a:t>How can I have commits accepted in another project?</a:t>
            </a:r>
            <a:endParaRPr lang="en-US" dirty="0"/>
          </a:p>
        </p:txBody>
      </p:sp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-US" sz="1800" dirty="0"/>
              <a:t>Pull </a:t>
            </a:r>
            <a:r>
              <a:rPr lang="en-US" sz="1800" dirty="0" smtClean="0"/>
              <a:t>Request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Espaço Reservado para Conteúdo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15" y="1635646"/>
            <a:ext cx="3798570" cy="31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320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92" y="1428750"/>
            <a:ext cx="6816016" cy="3165475"/>
          </a:xfr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-US" sz="1800" dirty="0"/>
              <a:t>Pull </a:t>
            </a:r>
            <a:r>
              <a:rPr lang="en-US" sz="1800" dirty="0" smtClean="0"/>
              <a:t>Request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cdn4.iconfinder.com/data/icons/eldorado-medicine/40/patch_1-1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931790"/>
            <a:ext cx="653006" cy="65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cdn4.iconfinder.com/data/icons/eldorado-medicine/40/patch_1-1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931790"/>
            <a:ext cx="653006" cy="65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885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-2.5E-6 0.00031 L 0.01632 0.00278 C 0.01945 0.00339 0.02257 0.00432 0.0257 0.00586 C 0.03247 0.00525 0.03941 0.00525 0.04653 0.00432 C 0.04896 0.0037 0.05139 0.00216 0.05365 0.00154 C 0.05538 0.00062 0.05729 0.00031 0.05903 7.40741E-7 C 0.06754 -0.00617 0.05816 -0.00031 0.06823 -0.00432 C 0.07032 -0.00525 0.07188 -0.00648 0.07361 -0.0071 C 0.07518 -0.00803 0.07709 -0.00833 0.07882 -0.00864 C 0.09167 -0.00957 0.10452 -0.00957 0.11719 -0.01019 C 0.11945 -0.0108 0.12205 -0.0108 0.12344 -0.01296 L 0.12778 -0.01852 C 0.12865 -0.01945 0.129 -0.02099 0.12986 -0.02161 L 0.13611 -0.02438 C 0.13698 -0.02593 0.14028 -0.03241 0.14045 -0.03426 C 0.14097 -0.06173 0.14115 -0.05988 0.13802 -0.07562 C 0.13733 -0.12778 0.13629 -0.14198 0.13802 -0.18796 C 0.1382 -0.18951 0.13924 -0.19815 0.14045 -0.20093 C 0.14115 -0.20247 0.14445 -0.20586 0.14549 -0.20648 C 0.14688 -0.20741 0.14827 -0.20741 0.14948 -0.20803 C 0.15174 -0.20895 0.15591 -0.21049 0.15591 -0.21049 C 0.15816 -0.21049 0.16025 -0.21049 0.16216 -0.20926 C 0.16337 -0.20864 0.16424 -0.20648 0.16528 -0.20525 C 0.16893 -0.19877 0.16945 -0.19691 0.17153 -0.19074 C 0.175 -0.15216 0.17118 -0.19815 0.17361 -0.10401 C 0.17361 -0.10247 0.17413 -0.10124 0.17466 -0.09969 C 0.17847 -0.08735 0.17535 -0.09969 0.17778 -0.08982 C 0.17986 -0.06389 0.17778 -0.09105 0.17986 -0.05556 C 0.18038 -0.04475 0.18004 -0.03364 0.18195 -0.02284 C 0.18229 -0.02068 0.1849 -0.02099 0.18611 -0.02006 C 0.18733 -0.01914 0.18837 -0.01821 0.18924 -0.01728 C 0.19115 -0.01482 0.19236 -0.01173 0.19427 -0.01019 C 0.19618 -0.00864 0.19775 -0.00679 0.19966 -0.00586 C 0.20434 -0.00278 0.20712 -0.00247 0.21216 -0.00154 C 0.21337 -0.00124 0.21424 -0.00062 0.21528 7.40741E-7 C 0.21667 0.00031 0.21806 0.00062 0.21945 0.00154 C 0.22066 0.00185 0.22136 0.0037 0.2224 0.00432 C 0.22535 0.00525 0.2283 0.00525 0.23091 0.00586 L 0.28716 0.00432 C 0.29844 0.0037 0.30955 0.00339 0.32066 0.00278 C 0.3224 0.00278 0.32413 0.00185 0.3257 0.00154 C 0.32847 0.00031 0.33438 -0.00154 0.33438 -0.00124 " pathEditMode="relative" rAng="0" ptsTypes="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19" y="-10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39620" y="1428750"/>
            <a:ext cx="5064760" cy="3165475"/>
          </a:xfr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-US" sz="1800" dirty="0"/>
              <a:t>Comment &amp; </a:t>
            </a:r>
            <a:r>
              <a:rPr lang="en-US" sz="1800" dirty="0" smtClean="0"/>
              <a:t>Discuss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70856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39620" y="1428750"/>
            <a:ext cx="5064760" cy="3165475"/>
          </a:xfr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-US" sz="1800" dirty="0"/>
              <a:t>Issue </a:t>
            </a:r>
            <a:r>
              <a:rPr lang="en-US" sz="1800" dirty="0" smtClean="0"/>
              <a:t>Tracking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29051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pt-BR" sz="2000" i="1" dirty="0" smtClean="0"/>
              <a:t>“A</a:t>
            </a:r>
            <a:r>
              <a:rPr lang="en-US" sz="2000" i="1" dirty="0" smtClean="0"/>
              <a:t> piece of software that </a:t>
            </a:r>
            <a:r>
              <a:rPr lang="en-US" sz="2000" b="1" i="1" dirty="0" smtClean="0"/>
              <a:t>helps </a:t>
            </a:r>
            <a:r>
              <a:rPr lang="en-US" sz="2000" i="1" dirty="0" smtClean="0"/>
              <a:t>the developers on </a:t>
            </a:r>
            <a:r>
              <a:rPr lang="en-US" sz="2000" b="1" i="1" dirty="0" smtClean="0"/>
              <a:t>a software team</a:t>
            </a:r>
            <a:r>
              <a:rPr lang="en-US" sz="2000" i="1" dirty="0" smtClean="0"/>
              <a:t> </a:t>
            </a:r>
            <a:r>
              <a:rPr lang="en-US" sz="2000" b="1" i="1" dirty="0" smtClean="0"/>
              <a:t>work together </a:t>
            </a:r>
            <a:r>
              <a:rPr lang="en-US" sz="2000" i="1" dirty="0" smtClean="0"/>
              <a:t>and also </a:t>
            </a:r>
            <a:r>
              <a:rPr lang="en-US" sz="2000" b="1" i="1" dirty="0" smtClean="0"/>
              <a:t>archives a complete history</a:t>
            </a:r>
            <a:r>
              <a:rPr lang="en-US" sz="2000" i="1" dirty="0" smtClean="0"/>
              <a:t> of their work.</a:t>
            </a:r>
            <a:r>
              <a:rPr lang="pt-BR" sz="2000" i="1" dirty="0" smtClean="0"/>
              <a:t>”</a:t>
            </a:r>
          </a:p>
          <a:p>
            <a:pPr algn="r">
              <a:lnSpc>
                <a:spcPct val="150000"/>
              </a:lnSpc>
              <a:buNone/>
            </a:pPr>
            <a:r>
              <a:rPr lang="en-US" sz="1500" dirty="0" smtClean="0"/>
              <a:t>[Sink, 2011]</a:t>
            </a:r>
            <a:endParaRPr lang="pt-BR" sz="1500" dirty="0" smtClean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Version Control System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Eric Sink. 2011. Version Control by Example (1st ed.). PYOW Sports Marketing.</a:t>
            </a:r>
            <a:endParaRPr lang="pt-BR" sz="10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Eclipse </a:t>
            </a:r>
            <a:r>
              <a:rPr lang="en-US" dirty="0" err="1" smtClean="0"/>
              <a:t>Git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EGit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6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Eclipse </a:t>
            </a:r>
            <a:r>
              <a:rPr lang="en-US" sz="2400" dirty="0" err="1" smtClean="0"/>
              <a:t>Git</a:t>
            </a:r>
            <a:r>
              <a:rPr lang="en-US" sz="2400" dirty="0" smtClean="0"/>
              <a:t> (</a:t>
            </a:r>
            <a:r>
              <a:rPr lang="en-US" sz="2400" dirty="0" err="1" smtClean="0"/>
              <a:t>EGit</a:t>
            </a:r>
            <a:r>
              <a:rPr lang="en-US" sz="240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Eclipse plug-in</a:t>
            </a:r>
          </a:p>
          <a:p>
            <a:pPr lvl="2">
              <a:lnSpc>
                <a:spcPct val="150000"/>
              </a:lnSpc>
            </a:pPr>
            <a:r>
              <a:rPr lang="en-US" sz="1600" dirty="0" smtClean="0"/>
              <a:t>Allows </a:t>
            </a:r>
            <a:r>
              <a:rPr lang="en-US" sz="1600" dirty="0"/>
              <a:t>you to use </a:t>
            </a:r>
            <a:r>
              <a:rPr lang="en-US" sz="1600" i="1" dirty="0" err="1" smtClean="0"/>
              <a:t>Git</a:t>
            </a:r>
            <a:r>
              <a:rPr lang="en-US" sz="1600" dirty="0"/>
              <a:t> directly within </a:t>
            </a:r>
            <a:r>
              <a:rPr lang="en-US" sz="1600" dirty="0" smtClean="0"/>
              <a:t>Eclipse IDE</a:t>
            </a:r>
            <a:endParaRPr lang="en-US" sz="1600" dirty="0"/>
          </a:p>
          <a:p>
            <a:pPr lvl="3">
              <a:lnSpc>
                <a:spcPct val="150000"/>
              </a:lnSpc>
            </a:pPr>
            <a:r>
              <a:rPr lang="en-US" sz="1400" dirty="0" smtClean="0"/>
              <a:t>Perspective and Views</a:t>
            </a:r>
            <a:endParaRPr lang="en-US" sz="1600" dirty="0"/>
          </a:p>
          <a:p>
            <a:pPr lvl="1">
              <a:lnSpc>
                <a:spcPct val="150000"/>
              </a:lnSpc>
            </a:pPr>
            <a:r>
              <a:rPr lang="en-US" sz="2000" i="1" dirty="0" smtClean="0"/>
              <a:t>B</a:t>
            </a:r>
            <a:r>
              <a:rPr lang="en-US" sz="2000" dirty="0" smtClean="0"/>
              <a:t>ased </a:t>
            </a:r>
            <a:r>
              <a:rPr lang="en-US" sz="2000" dirty="0"/>
              <a:t>on the </a:t>
            </a:r>
            <a:r>
              <a:rPr lang="en-US" sz="2000" i="1" dirty="0" err="1"/>
              <a:t>JGit</a:t>
            </a:r>
            <a:r>
              <a:rPr lang="en-US" sz="2000" dirty="0"/>
              <a:t> </a:t>
            </a:r>
            <a:r>
              <a:rPr lang="en-US" sz="2000" dirty="0" smtClean="0"/>
              <a:t>library. </a:t>
            </a:r>
          </a:p>
          <a:p>
            <a:pPr lvl="2">
              <a:lnSpc>
                <a:spcPct val="150000"/>
              </a:lnSpc>
            </a:pPr>
            <a:r>
              <a:rPr lang="en-US" sz="1800" dirty="0" smtClean="0"/>
              <a:t>Java library implementing </a:t>
            </a:r>
            <a:r>
              <a:rPr lang="en-US" sz="1800" i="1" dirty="0" err="1" smtClean="0"/>
              <a:t>Git</a:t>
            </a:r>
            <a:r>
              <a:rPr lang="en-US" sz="1800" dirty="0" smtClean="0"/>
              <a:t> functionalities</a:t>
            </a:r>
          </a:p>
        </p:txBody>
      </p:sp>
      <p:sp>
        <p:nvSpPr>
          <p:cNvPr id="6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://dev.eclipse.org/mhonarc/lists/egit-dev/pngZMOLgFPBx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425" y="1759610"/>
            <a:ext cx="1612142" cy="60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Git screensh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910608"/>
            <a:ext cx="2530624" cy="151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12762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Fork the repository </a:t>
            </a:r>
            <a:r>
              <a:rPr lang="en-US" sz="1400" b="1" i="1" dirty="0" err="1" smtClean="0"/>
              <a:t>donationGame</a:t>
            </a:r>
            <a:r>
              <a:rPr lang="en-US" sz="1400" b="1" i="1" dirty="0" smtClean="0"/>
              <a:t> </a:t>
            </a:r>
            <a:r>
              <a:rPr lang="en-US" sz="1400" dirty="0" smtClean="0"/>
              <a:t>on GitHub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dirty="0">
                <a:sym typeface="Wingdings" panose="05000000000000000000" pitchFamily="2" charset="2"/>
                <a:hlinkClick r:id="rId3"/>
              </a:rPr>
              <a:t>https://</a:t>
            </a:r>
            <a:r>
              <a:rPr lang="en-US" sz="1400" dirty="0" smtClean="0">
                <a:sym typeface="Wingdings" panose="05000000000000000000" pitchFamily="2" charset="2"/>
                <a:hlinkClick r:id="rId3"/>
              </a:rPr>
              <a:t>github.com/damascenodiego/donationGame</a:t>
            </a:r>
            <a:endParaRPr lang="en-US" sz="1400" dirty="0" smtClean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Clone your fork using Eclipse </a:t>
            </a:r>
            <a:r>
              <a:rPr lang="en-US" sz="1400" dirty="0" err="1" smtClean="0"/>
              <a:t>Git</a:t>
            </a:r>
            <a:endParaRPr lang="en-US" sz="1400" dirty="0" smtClean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Create a branch </a:t>
            </a:r>
            <a:r>
              <a:rPr lang="en-US" sz="1400" b="1" i="1" dirty="0" smtClean="0"/>
              <a:t>competitors_&lt;</a:t>
            </a:r>
            <a:r>
              <a:rPr lang="en-US" sz="1400" b="1" i="1" dirty="0" err="1" smtClean="0"/>
              <a:t>nusp</a:t>
            </a:r>
            <a:r>
              <a:rPr lang="en-US" sz="1400" b="1" i="1" dirty="0" smtClean="0"/>
              <a:t>&gt;</a:t>
            </a:r>
            <a:r>
              <a:rPr lang="en-US" sz="1400" dirty="0" smtClean="0"/>
              <a:t> from master branch</a:t>
            </a:r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Put your competitors in a package named </a:t>
            </a:r>
            <a:r>
              <a:rPr lang="en-US" sz="1400" b="1" i="1" dirty="0" smtClean="0"/>
              <a:t>br.usp.icmc.ssc01032015.competitors.id&lt;</a:t>
            </a:r>
            <a:r>
              <a:rPr lang="en-US" sz="1400" b="1" i="1" dirty="0" err="1" smtClean="0"/>
              <a:t>nusp</a:t>
            </a:r>
            <a:r>
              <a:rPr lang="en-US" sz="1400" b="1" i="1" dirty="0"/>
              <a:t>&gt;</a:t>
            </a:r>
            <a:endParaRPr lang="en-US" sz="1400" b="1" i="1" dirty="0" smtClean="0"/>
          </a:p>
          <a:p>
            <a:pPr lvl="1">
              <a:lnSpc>
                <a:spcPct val="150000"/>
              </a:lnSpc>
            </a:pPr>
            <a:r>
              <a:rPr lang="en-US" sz="1400" dirty="0"/>
              <a:t>Adapt your classes according to the project specification (</a:t>
            </a:r>
            <a:r>
              <a:rPr lang="en-US" sz="1400" b="1" i="1" dirty="0"/>
              <a:t>extends </a:t>
            </a:r>
            <a:r>
              <a:rPr lang="en-US" sz="1400" b="1" i="1" dirty="0" err="1"/>
              <a:t>AbstractCompetitor</a:t>
            </a:r>
            <a:r>
              <a:rPr lang="en-US" sz="1400" dirty="0" smtClean="0"/>
              <a:t>)</a:t>
            </a:r>
            <a:endParaRPr lang="en-US" sz="1400" b="1" i="1" dirty="0" smtClean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Create a </a:t>
            </a:r>
            <a:r>
              <a:rPr lang="en-US" sz="1400" b="1" i="1" dirty="0" smtClean="0"/>
              <a:t>Tournament.java</a:t>
            </a:r>
            <a:r>
              <a:rPr lang="en-US" sz="1400" dirty="0" smtClean="0"/>
              <a:t> in a package named </a:t>
            </a:r>
            <a:r>
              <a:rPr lang="en-US" sz="1400" b="1" i="1" dirty="0" smtClean="0"/>
              <a:t>br.usp.icmc.ssc01032015.tournament.id&lt;</a:t>
            </a:r>
            <a:r>
              <a:rPr lang="en-US" sz="1400" b="1" i="1" dirty="0" err="1" smtClean="0"/>
              <a:t>nusp</a:t>
            </a:r>
            <a:r>
              <a:rPr lang="en-US" sz="1400" b="1" i="1" dirty="0" smtClean="0"/>
              <a:t>&gt;</a:t>
            </a:r>
          </a:p>
          <a:p>
            <a:pPr lvl="1">
              <a:lnSpc>
                <a:spcPct val="150000"/>
              </a:lnSpc>
            </a:pPr>
            <a:r>
              <a:rPr lang="en-US" sz="1400" dirty="0" smtClean="0"/>
              <a:t>Make it run your classes. You can use as reference the class </a:t>
            </a:r>
            <a:r>
              <a:rPr lang="en-US" sz="1400" b="1" i="1" dirty="0" smtClean="0"/>
              <a:t>Tournament0000000.java</a:t>
            </a:r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Commit and Push</a:t>
            </a:r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Create a Pull Request</a:t>
            </a:r>
          </a:p>
        </p:txBody>
      </p:sp>
      <p:sp>
        <p:nvSpPr>
          <p:cNvPr id="6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 - Exercise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http://www.activehealthywell.com/wp-content/uploads/2011/12/lets-work-togeth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144" y="1491630"/>
            <a:ext cx="3551712" cy="335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4246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722"/>
            <a:ext cx="9144000" cy="4376057"/>
          </a:xfrm>
          <a:prstGeom prst="rect">
            <a:avLst/>
          </a:prstGeom>
        </p:spPr>
      </p:pic>
      <p:pic>
        <p:nvPicPr>
          <p:cNvPr id="8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851670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0996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  <p:pic>
        <p:nvPicPr>
          <p:cNvPr id="8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949538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3575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  <p:pic>
        <p:nvPicPr>
          <p:cNvPr id="7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828" y="2970541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1990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438" y="1052513"/>
            <a:ext cx="59531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74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295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7164666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230793276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14744</TotalTime>
  <Words>2549</Words>
  <Application>Microsoft Office PowerPoint</Application>
  <PresentationFormat>Apresentação na tela (16:9)</PresentationFormat>
  <Paragraphs>480</Paragraphs>
  <Slides>119</Slides>
  <Notes>115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119</vt:i4>
      </vt:variant>
    </vt:vector>
  </HeadingPairs>
  <TitlesOfParts>
    <vt:vector size="127" baseType="lpstr">
      <vt:lpstr>Arial</vt:lpstr>
      <vt:lpstr>Arial Black</vt:lpstr>
      <vt:lpstr>Calibri</vt:lpstr>
      <vt:lpstr>Merriweather-Italic</vt:lpstr>
      <vt:lpstr>UbuntuMono-Regular</vt:lpstr>
      <vt:lpstr>Webdings</vt:lpstr>
      <vt:lpstr>Wingdings</vt:lpstr>
      <vt:lpstr>Tema do Office</vt:lpstr>
      <vt:lpstr>Crash Course on GIT</vt:lpstr>
      <vt:lpstr>Crash Course on GIT</vt:lpstr>
      <vt:lpstr>Agenda</vt:lpstr>
      <vt:lpstr>Apresentação do PowerPoint</vt:lpstr>
      <vt:lpstr>Version Control Systems (Concepts)</vt:lpstr>
      <vt:lpstr>Version Control</vt:lpstr>
      <vt:lpstr>Version Control</vt:lpstr>
      <vt:lpstr>Version Control</vt:lpstr>
      <vt:lpstr>Version Control System</vt:lpstr>
      <vt:lpstr>Version Control System</vt:lpstr>
      <vt:lpstr>Types of Version Control Systems</vt:lpstr>
      <vt:lpstr>Types of Version Control Systems</vt:lpstr>
      <vt:lpstr>Apresentação do PowerPoint</vt:lpstr>
      <vt:lpstr>Crash Course (git history)</vt:lpstr>
      <vt:lpstr>Crash Course (git history)</vt:lpstr>
      <vt:lpstr>Crash Course (git history)</vt:lpstr>
      <vt:lpstr>Crash Course (Basic concepts)</vt:lpstr>
      <vt:lpstr>Crash Course (Basic concepts)</vt:lpstr>
      <vt:lpstr>Crash Course (Installing git)</vt:lpstr>
      <vt:lpstr>Crash Course (Installing git)</vt:lpstr>
      <vt:lpstr>Apresentação do PowerPoint</vt:lpstr>
      <vt:lpstr>Crash Course on GIT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on GIT</vt:lpstr>
      <vt:lpstr>Crash Course (GitHub 101)</vt:lpstr>
      <vt:lpstr>Crash Course (GitHub 101) – Create Account</vt:lpstr>
      <vt:lpstr>Crash Course (GitHub 101) – Create Account</vt:lpstr>
      <vt:lpstr>Crash Course (GitHub 101) – Create Repository</vt:lpstr>
      <vt:lpstr>Crash Course (GitHub 101) – Create Repository</vt:lpstr>
      <vt:lpstr>Crash Course (GitHub 101) – Create Repository</vt:lpstr>
      <vt:lpstr>Crash Course (GitHub 101) – Create Repository</vt:lpstr>
      <vt:lpstr>Crash Course (GitHub 101) – Clone a Remote Repository</vt:lpstr>
      <vt:lpstr>Crash Course (GitHub 101) – Push to a Remote Repository</vt:lpstr>
      <vt:lpstr>Crash Course (GitHub 101) – Pull and Fetch from a Remote Repository</vt:lpstr>
      <vt:lpstr>Crash Course (GitHub 101) – Pull from a Remote Repository</vt:lpstr>
      <vt:lpstr>Crash Course (GitHub 101) – Fetch from a Remote Repository</vt:lpstr>
      <vt:lpstr>Crash Course (GitHub 101) – Fork Repository</vt:lpstr>
      <vt:lpstr>Crash Course (GitHub 101) – Fork Repository</vt:lpstr>
      <vt:lpstr>Crash Course (GitHub 101) – Fork Repository</vt:lpstr>
      <vt:lpstr>Crash Course (GitHub 101) – Delete a Remote Repository</vt:lpstr>
      <vt:lpstr>Crash Course (GitHub 101) – Delete a Remote Repository</vt:lpstr>
      <vt:lpstr>Crash Course (GitHub 101) – Delete a Remote Repository</vt:lpstr>
      <vt:lpstr>Crash Course (GitHub 101) – Other features</vt:lpstr>
      <vt:lpstr>Crash Course (GitHub 101) – Readme.md</vt:lpstr>
      <vt:lpstr>Crash Course (GitHub 101) – Wiki Page</vt:lpstr>
      <vt:lpstr>Crash Course (GitHub 101) – Web Diff (Code)</vt:lpstr>
      <vt:lpstr>Crash Course (GitHub 101) – Web Diff (Image)</vt:lpstr>
      <vt:lpstr>Crash Course (GitHub 101) – Pull Request</vt:lpstr>
      <vt:lpstr>Crash Course (GitHub 101) – Pull Request</vt:lpstr>
      <vt:lpstr>Crash Course (GitHub 101) – Comment &amp; Discuss</vt:lpstr>
      <vt:lpstr>Crash Course (GitHub 101) – Issue Tracking</vt:lpstr>
      <vt:lpstr>Crash Course on GIT</vt:lpstr>
      <vt:lpstr>Crash Course (Eclipse Git)</vt:lpstr>
      <vt:lpstr>Crash Course (Eclipse Git) - Exercise</vt:lpstr>
      <vt:lpstr>Apresentação do PowerPoint</vt:lpstr>
      <vt:lpstr>Crash Course (Eclipse Git)</vt:lpstr>
      <vt:lpstr>Crash Course (Eclipse Git)</vt:lpstr>
      <vt:lpstr>Apresentação do PowerPoint</vt:lpstr>
      <vt:lpstr>Apresentação do PowerPoint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Apresentação do PowerPoint</vt:lpstr>
      <vt:lpstr>Apresentação do PowerPoint</vt:lpstr>
      <vt:lpstr>Apresentação do PowerPoint</vt:lpstr>
      <vt:lpstr>Apresentação do PowerPoint</vt:lpstr>
      <vt:lpstr>References++</vt:lpstr>
      <vt:lpstr>THANK YOU!</vt:lpstr>
      <vt:lpstr>Crash Course on GIT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Crash Course on GIT</dc:title>
  <dc:creator>Diego</dc:creator>
  <cp:lastModifiedBy>Diego Damasceno</cp:lastModifiedBy>
  <cp:revision>294</cp:revision>
  <dcterms:modified xsi:type="dcterms:W3CDTF">2015-05-07T22:21:31Z</dcterms:modified>
</cp:coreProperties>
</file>